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9" r:id="rId2"/>
  </p:sldMasterIdLst>
  <p:notesMasterIdLst>
    <p:notesMasterId r:id="rId61"/>
  </p:notesMasterIdLst>
  <p:sldIdLst>
    <p:sldId id="257" r:id="rId3"/>
    <p:sldId id="347" r:id="rId4"/>
    <p:sldId id="320" r:id="rId5"/>
    <p:sldId id="321" r:id="rId6"/>
    <p:sldId id="409" r:id="rId7"/>
    <p:sldId id="264" r:id="rId8"/>
    <p:sldId id="350" r:id="rId9"/>
    <p:sldId id="348" r:id="rId10"/>
    <p:sldId id="349" r:id="rId11"/>
    <p:sldId id="272" r:id="rId12"/>
    <p:sldId id="403" r:id="rId13"/>
    <p:sldId id="268" r:id="rId14"/>
    <p:sldId id="269" r:id="rId15"/>
    <p:sldId id="410" r:id="rId16"/>
    <p:sldId id="271" r:id="rId17"/>
    <p:sldId id="259" r:id="rId18"/>
    <p:sldId id="317" r:id="rId19"/>
    <p:sldId id="270" r:id="rId20"/>
    <p:sldId id="273" r:id="rId21"/>
    <p:sldId id="282" r:id="rId22"/>
    <p:sldId id="260" r:id="rId23"/>
    <p:sldId id="356" r:id="rId24"/>
    <p:sldId id="358" r:id="rId25"/>
    <p:sldId id="359" r:id="rId26"/>
    <p:sldId id="361" r:id="rId27"/>
    <p:sldId id="363" r:id="rId28"/>
    <p:sldId id="364" r:id="rId29"/>
    <p:sldId id="365" r:id="rId30"/>
    <p:sldId id="283" r:id="rId31"/>
    <p:sldId id="366" r:id="rId32"/>
    <p:sldId id="367" r:id="rId33"/>
    <p:sldId id="369" r:id="rId34"/>
    <p:sldId id="370" r:id="rId35"/>
    <p:sldId id="371" r:id="rId36"/>
    <p:sldId id="372" r:id="rId37"/>
    <p:sldId id="373" r:id="rId38"/>
    <p:sldId id="374" r:id="rId39"/>
    <p:sldId id="375" r:id="rId40"/>
    <p:sldId id="376" r:id="rId41"/>
    <p:sldId id="377" r:id="rId42"/>
    <p:sldId id="378" r:id="rId43"/>
    <p:sldId id="379" r:id="rId44"/>
    <p:sldId id="380" r:id="rId45"/>
    <p:sldId id="381" r:id="rId46"/>
    <p:sldId id="382" r:id="rId47"/>
    <p:sldId id="383" r:id="rId48"/>
    <p:sldId id="411" r:id="rId49"/>
    <p:sldId id="340" r:id="rId50"/>
    <p:sldId id="341" r:id="rId51"/>
    <p:sldId id="342" r:id="rId52"/>
    <p:sldId id="401" r:id="rId53"/>
    <p:sldId id="343" r:id="rId54"/>
    <p:sldId id="412" r:id="rId55"/>
    <p:sldId id="315" r:id="rId56"/>
    <p:sldId id="314" r:id="rId57"/>
    <p:sldId id="262" r:id="rId58"/>
    <p:sldId id="345" r:id="rId59"/>
    <p:sldId id="346" r:id="rId6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00">
          <p15:clr>
            <a:srgbClr val="A4A3A4"/>
          </p15:clr>
        </p15:guide>
        <p15:guide id="2" pos="51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72" autoAdjust="0"/>
    <p:restoredTop sz="83399" autoAdjust="0"/>
  </p:normalViewPr>
  <p:slideViewPr>
    <p:cSldViewPr>
      <p:cViewPr varScale="1">
        <p:scale>
          <a:sx n="105" d="100"/>
          <a:sy n="105" d="100"/>
        </p:scale>
        <p:origin x="192" y="664"/>
      </p:cViewPr>
      <p:guideLst>
        <p:guide orient="horz" pos="2700"/>
        <p:guide pos="5184"/>
      </p:guideLst>
    </p:cSldViewPr>
  </p:slideViewPr>
  <p:outlineViewPr>
    <p:cViewPr>
      <p:scale>
        <a:sx n="33" d="100"/>
        <a:sy n="33" d="100"/>
      </p:scale>
      <p:origin x="0" y="-11312"/>
    </p:cViewPr>
    <p:sldLst>
      <p:sld r:id="rId1" collapse="1"/>
    </p:sldLst>
  </p:outlineViewPr>
  <p:notesTextViewPr>
    <p:cViewPr>
      <p:scale>
        <a:sx n="30" d="100"/>
        <a:sy n="3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media/image1.jpg>
</file>

<file path=ppt/media/image11.tiff>
</file>

<file path=ppt/media/image12.tiff>
</file>

<file path=ppt/media/image15.png>
</file>

<file path=ppt/media/image2.png>
</file>

<file path=ppt/media/image3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E7B2F-76B0-4CCC-83FA-00CA85CD8DA2}" type="datetimeFigureOut">
              <a:rPr lang="en-US" smtClean="0"/>
              <a:t>8/22/20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A6495-08A5-4780-AF01-64577BB694E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90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x-none" dirty="0">
              <a:latin typeface="Times New Roman" charset="0"/>
            </a:endParaRPr>
          </a:p>
        </p:txBody>
      </p:sp>
      <p:sp>
        <p:nvSpPr>
          <p:cNvPr id="1638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8313" y="725488"/>
            <a:ext cx="6367462" cy="3582987"/>
          </a:xfrm>
          <a:ln cap="flat"/>
        </p:spPr>
      </p:sp>
    </p:spTree>
    <p:extLst>
      <p:ext uri="{BB962C8B-B14F-4D97-AF65-F5344CB8AC3E}">
        <p14:creationId xmlns:p14="http://schemas.microsoft.com/office/powerpoint/2010/main" val="21834054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19BCC6B-5E9B-304F-981F-FAC9971AEC6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452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47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963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722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036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2186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802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713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419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15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19BCC6B-5E9B-304F-981F-FAC9971AEC6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8859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6344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028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12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4885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51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193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666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1341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3797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494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72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546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19BCC6B-5E9B-304F-981F-FAC9971AEC6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742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19BCC6B-5E9B-304F-981F-FAC9971AEC6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454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A6495-08A5-4780-AF01-64577BB694E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546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19BCC6B-5E9B-304F-981F-FAC9971AEC6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788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19BCC6B-5E9B-304F-981F-FAC9971AEC6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60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46888" y="971550"/>
            <a:ext cx="6629400" cy="1600200"/>
          </a:xfrm>
        </p:spPr>
        <p:txBody>
          <a:bodyPr anchor="t">
            <a:normAutofit/>
          </a:bodyPr>
          <a:lstStyle>
            <a:lvl1pPr algn="l">
              <a:defRPr sz="4400" b="1" baseline="0">
                <a:solidFill>
                  <a:schemeClr val="tx1"/>
                </a:solidFill>
                <a:latin typeface="Helvetica Neue" charset="0"/>
                <a:cs typeface="Helvetica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246888" y="2771486"/>
            <a:ext cx="5437632" cy="1565401"/>
          </a:xfrm>
        </p:spPr>
        <p:txBody>
          <a:bodyPr>
            <a:noAutofit/>
          </a:bodyPr>
          <a:lstStyle>
            <a:lvl1pPr marL="0" indent="0" algn="r">
              <a:buNone/>
              <a:defRPr sz="2800" baseline="0">
                <a:solidFill>
                  <a:sysClr val="windowText" lastClr="000000"/>
                </a:solidFill>
                <a:latin typeface="Helvetica Neue" charset="0"/>
              </a:defRPr>
            </a:lvl1pPr>
          </a:lstStyle>
          <a:p>
            <a:pPr lvl="0"/>
            <a:r>
              <a:rPr lang="en-US" dirty="0"/>
              <a:t>Lecture Name</a:t>
            </a:r>
          </a:p>
        </p:txBody>
      </p:sp>
      <p:pic>
        <p:nvPicPr>
          <p:cNvPr id="6" name="Shape 15" descr="skitched-3-4.jpg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5791200" y="3257550"/>
            <a:ext cx="3132137" cy="1727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76600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672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815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1219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26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9365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503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29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0160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895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797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d Cov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46888" y="285750"/>
            <a:ext cx="6534912" cy="1340358"/>
          </a:xfrm>
        </p:spPr>
        <p:txBody>
          <a:bodyPr anchor="t">
            <a:noAutofit/>
          </a:bodyPr>
          <a:lstStyle>
            <a:lvl1pPr algn="l">
              <a:defRPr sz="4400" b="1" baseline="0">
                <a:solidFill>
                  <a:schemeClr val="tx1"/>
                </a:solidFill>
                <a:latin typeface="Helvetica Neue" charset="0"/>
                <a:cs typeface="Helvetica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"/>
          <p:cNvSpPr>
            <a:spLocks noGrp="1"/>
          </p:cNvSpPr>
          <p:nvPr>
            <p:ph sz="quarter" idx="10"/>
          </p:nvPr>
        </p:nvSpPr>
        <p:spPr>
          <a:xfrm>
            <a:off x="246888" y="1962150"/>
            <a:ext cx="8741664" cy="2743200"/>
          </a:xfrm>
        </p:spPr>
        <p:txBody>
          <a:bodyPr>
            <a:noAutofit/>
          </a:bodyPr>
          <a:lstStyle>
            <a:lvl1pPr marL="0" indent="0" algn="l">
              <a:buNone/>
              <a:defRPr sz="3200" baseline="0">
                <a:solidFill>
                  <a:schemeClr val="tx1"/>
                </a:solidFill>
                <a:latin typeface="Helvetica Neue" charset="0"/>
                <a:cs typeface="Helvetica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Shape 15" descr="skitched-3-4.jpg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7186942" y="285750"/>
            <a:ext cx="1830918" cy="10096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1740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Image R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888" y="310896"/>
            <a:ext cx="7144512" cy="768096"/>
          </a:xfrm>
        </p:spPr>
        <p:txBody>
          <a:bodyPr anchor="t">
            <a:noAutofit/>
          </a:bodyPr>
          <a:lstStyle>
            <a:lvl1pPr algn="l">
              <a:defRPr sz="3200" baseline="0">
                <a:latin typeface="Helvetica Neue" charset="0"/>
                <a:cs typeface="Helvetica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246888" y="1078992"/>
            <a:ext cx="4343400" cy="3017520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0"/>
          </p:nvPr>
        </p:nvSpPr>
        <p:spPr>
          <a:xfrm>
            <a:off x="4663440" y="1078992"/>
            <a:ext cx="4224528" cy="3044952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487293" y="320736"/>
            <a:ext cx="1377815" cy="76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105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 Title and Content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6888" y="310896"/>
            <a:ext cx="7068312" cy="667512"/>
          </a:xfrm>
        </p:spPr>
        <p:txBody>
          <a:bodyPr anchor="t">
            <a:normAutofit/>
          </a:bodyPr>
          <a:lstStyle>
            <a:lvl1pPr algn="l">
              <a:defRPr sz="32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Click3 to edit Master title style</a:t>
            </a:r>
          </a:p>
        </p:txBody>
      </p:sp>
      <p:sp>
        <p:nvSpPr>
          <p:cNvPr id="7" name="Content Placeholder 1"/>
          <p:cNvSpPr>
            <a:spLocks noGrp="1"/>
          </p:cNvSpPr>
          <p:nvPr>
            <p:ph sz="quarter" idx="13"/>
          </p:nvPr>
        </p:nvSpPr>
        <p:spPr>
          <a:xfrm>
            <a:off x="246888" y="1060704"/>
            <a:ext cx="8668512" cy="3090672"/>
          </a:xfrm>
        </p:spPr>
        <p:txBody>
          <a:bodyPr>
            <a:normAutofit/>
          </a:bodyPr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</a:defRPr>
            </a:lvl1pPr>
            <a:lvl2pPr marL="742950" indent="-285750">
              <a:buClr>
                <a:schemeClr val="accent2"/>
              </a:buClr>
              <a:buFont typeface="Arial" panose="020B0604020202020204" pitchFamily="34" charset="0"/>
              <a:buChar char="•"/>
              <a:defRPr sz="2600">
                <a:solidFill>
                  <a:schemeClr val="tx1"/>
                </a:solidFill>
              </a:defRPr>
            </a:lvl2pPr>
            <a:lvl3pPr marL="1143000" indent="-228600">
              <a:buClr>
                <a:schemeClr val="accent2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600200" indent="-228600"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Deck Title text box"/>
          <p:cNvSpPr txBox="1">
            <a:spLocks noChangeArrowheads="1"/>
          </p:cNvSpPr>
          <p:nvPr userDrawn="1"/>
        </p:nvSpPr>
        <p:spPr bwMode="auto">
          <a:xfrm>
            <a:off x="4667250" y="4379976"/>
            <a:ext cx="422433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Rockwel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Rockwel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Rockwel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Rockwel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Rockwel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Rockwel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Rockwel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Rockwel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Rockwell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r>
              <a:rPr lang="en-US" sz="1400" dirty="0">
                <a:solidFill>
                  <a:schemeClr val="bg1"/>
                </a:solidFill>
                <a:latin typeface="Century Gothic" charset="0"/>
                <a:cs typeface="Century Gothic" charset="0"/>
              </a:rPr>
              <a:t>Slide Deck Title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13773" y="310896"/>
            <a:ext cx="1377815" cy="76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850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lined Title and Content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6888" y="310896"/>
            <a:ext cx="7525512" cy="1143000"/>
          </a:xfrm>
        </p:spPr>
        <p:txBody>
          <a:bodyPr anchor="t">
            <a:normAutofit/>
          </a:bodyPr>
          <a:lstStyle>
            <a:lvl1pPr algn="l">
              <a:defRPr sz="320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br>
              <a:rPr lang="en-US" dirty="0"/>
            </a:br>
            <a:endParaRPr lang="en-US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13"/>
          </p:nvPr>
        </p:nvSpPr>
        <p:spPr>
          <a:xfrm>
            <a:off x="228600" y="1536192"/>
            <a:ext cx="8668512" cy="2615184"/>
          </a:xfrm>
        </p:spPr>
        <p:txBody>
          <a:bodyPr>
            <a:normAutofit/>
          </a:bodyPr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 sz="2800"/>
            </a:lvl1pPr>
            <a:lvl2pPr marL="742950" indent="-285750">
              <a:buClr>
                <a:schemeClr val="accent2"/>
              </a:buClr>
              <a:buFont typeface="Arial" panose="020B0604020202020204" pitchFamily="34" charset="0"/>
              <a:buChar char="•"/>
              <a:defRPr sz="2600"/>
            </a:lvl2pPr>
            <a:lvl3pPr marL="1143000" indent="-228600"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1600200" indent="-228600"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13773" y="545526"/>
            <a:ext cx="1377815" cy="76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29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-lined Content and Image R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888" y="310896"/>
            <a:ext cx="7449312" cy="1161288"/>
          </a:xfrm>
          <a:solidFill>
            <a:schemeClr val="bg1"/>
          </a:solidFill>
        </p:spPr>
        <p:txBody>
          <a:bodyPr anchor="t">
            <a:normAutofit/>
          </a:bodyPr>
          <a:lstStyle>
            <a:lvl1pPr algn="l">
              <a:defRPr sz="3200" baseline="0">
                <a:latin typeface="Helvetica Neue" charset="0"/>
                <a:cs typeface="Helvetica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246888" y="1554480"/>
            <a:ext cx="4343400" cy="2633472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0"/>
          </p:nvPr>
        </p:nvSpPr>
        <p:spPr>
          <a:xfrm>
            <a:off x="4663440" y="1554480"/>
            <a:ext cx="4224528" cy="2633472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10153" y="444147"/>
            <a:ext cx="1377815" cy="76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137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1962150"/>
            <a:ext cx="7620000" cy="857250"/>
          </a:xfrm>
        </p:spPr>
        <p:txBody>
          <a:bodyPr/>
          <a:lstStyle>
            <a:lvl1pPr algn="ctr">
              <a:defRPr cap="all" baseline="0"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685800" y="4686300"/>
            <a:ext cx="1905000" cy="3429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05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4686300"/>
            <a:ext cx="2895600" cy="3429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050">
                <a:solidFill>
                  <a:schemeClr val="tx1"/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4686300"/>
            <a:ext cx="1905000" cy="342900"/>
          </a:xfrm>
        </p:spPr>
        <p:txBody>
          <a:bodyPr/>
          <a:lstStyle>
            <a:lvl1pPr>
              <a:defRPr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pPr>
              <a:defRPr/>
            </a:pPr>
            <a:fld id="{59B8027A-901F-8D4B-BEEB-5E526ED1FF3C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60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884267-D271-3C43-A608-FB4A870ECEE6}" type="slidenum">
              <a:rPr lang="en-US" smtClean="0"/>
              <a:pPr>
                <a:defRPr/>
              </a:pPr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12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27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FFD81-3213-4789-B5DF-194594E817CD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FCA20-D3C1-4D02-835D-77BA55FE14B2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6574971" y="3692071"/>
            <a:ext cx="2569029" cy="14514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82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0" r:id="rId2"/>
    <p:sldLayoutId id="2147483668" r:id="rId3"/>
    <p:sldLayoutId id="2147483673" r:id="rId4"/>
    <p:sldLayoutId id="2147483666" r:id="rId5"/>
    <p:sldLayoutId id="2147483667" r:id="rId6"/>
    <p:sldLayoutId id="2147483691" r:id="rId7"/>
    <p:sldLayoutId id="2147483692" r:id="rId8"/>
  </p:sldLayoutIdLst>
  <p:txStyles>
    <p:titleStyle>
      <a:lvl1pPr algn="l" defTabSz="914400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Helvetica Neue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Helvetica Neue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Helvetica Neue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Helvetica Neue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783B0-C189-9248-9374-C3851D12A000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DBE92-7D83-6C40-B90C-DDFD8E85BD1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569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Relationship Id="rId9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7.emf"/><Relationship Id="rId7" Type="http://schemas.openxmlformats.org/officeDocument/2006/relationships/image" Target="../media/image4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emf"/><Relationship Id="rId4" Type="http://schemas.openxmlformats.org/officeDocument/2006/relationships/image" Target="../media/image1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emf"/><Relationship Id="rId4" Type="http://schemas.openxmlformats.org/officeDocument/2006/relationships/image" Target="../media/image1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x-none" dirty="0"/>
              <a:t>Distributed Transactions with </a:t>
            </a:r>
            <a:br>
              <a:rPr lang="en-US" altLang="x-none" dirty="0"/>
            </a:br>
            <a:r>
              <a:rPr lang="en-US" altLang="x-none" dirty="0"/>
              <a:t>Two-Phase Commit</a:t>
            </a:r>
          </a:p>
        </p:txBody>
      </p:sp>
      <p:sp>
        <p:nvSpPr>
          <p:cNvPr id="15364" name="Rectangle 5"/>
          <p:cNvSpPr>
            <a:spLocks noGrp="1" noChangeArrowheads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altLang="x-none"/>
              <a:t>R&amp;G - Chapter 20</a:t>
            </a:r>
          </a:p>
        </p:txBody>
      </p:sp>
    </p:spTree>
    <p:extLst>
      <p:ext uri="{BB962C8B-B14F-4D97-AF65-F5344CB8AC3E}">
        <p14:creationId xmlns:p14="http://schemas.microsoft.com/office/powerpoint/2010/main" val="1672784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Ignore global locks for a moment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100" dirty="0"/>
              <a:t>Every node does its own locking</a:t>
            </a:r>
          </a:p>
          <a:p>
            <a:pPr lvl="1"/>
            <a:r>
              <a:rPr lang="en-US" dirty="0"/>
              <a:t>Clean and efficient</a:t>
            </a:r>
          </a:p>
          <a:p>
            <a:r>
              <a:rPr lang="en-US" sz="2100" dirty="0"/>
              <a:t>“Global” issues remain:</a:t>
            </a:r>
          </a:p>
          <a:p>
            <a:pPr lvl="1"/>
            <a:r>
              <a:rPr lang="en-US" dirty="0"/>
              <a:t>Deadlock</a:t>
            </a:r>
          </a:p>
          <a:p>
            <a:pPr lvl="1"/>
            <a:r>
              <a:rPr lang="en-US" dirty="0"/>
              <a:t>Commit/Abort</a:t>
            </a:r>
          </a:p>
        </p:txBody>
      </p:sp>
      <p:pic>
        <p:nvPicPr>
          <p:cNvPr id="67" name="Picture 66" descr="5 databases, each has a shared nothing node. One of the nodes is the coordinator" title="Distributed System">
            <a:extLst>
              <a:ext uri="{FF2B5EF4-FFF2-40B4-BE49-F238E27FC236}">
                <a16:creationId xmlns:a16="http://schemas.microsoft.com/office/drawing/2014/main" id="{1D3F07A8-62C1-8548-B240-F98D0E6E1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3028950"/>
            <a:ext cx="5181600" cy="1845150"/>
          </a:xfrm>
          <a:prstGeom prst="rect">
            <a:avLst/>
          </a:prstGeom>
        </p:spPr>
      </p:pic>
      <p:sp>
        <p:nvSpPr>
          <p:cNvPr id="68" name="Freeform 67" descr="Data from Node to DB" title="Data">
            <a:extLst>
              <a:ext uri="{FF2B5EF4-FFF2-40B4-BE49-F238E27FC236}">
                <a16:creationId xmlns:a16="http://schemas.microsoft.com/office/drawing/2014/main" id="{95306C9B-A809-7A47-88A8-FC4771665300}"/>
              </a:ext>
            </a:extLst>
          </p:cNvPr>
          <p:cNvSpPr/>
          <p:nvPr/>
        </p:nvSpPr>
        <p:spPr bwMode="auto">
          <a:xfrm>
            <a:off x="1422538" y="4108450"/>
            <a:ext cx="643910" cy="368299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69" name="Freeform 68" descr="Data from Node to DB" title="Data">
            <a:extLst>
              <a:ext uri="{FF2B5EF4-FFF2-40B4-BE49-F238E27FC236}">
                <a16:creationId xmlns:a16="http://schemas.microsoft.com/office/drawing/2014/main" id="{3E9121F5-F6A8-FF4A-93D2-5F6951515C54}"/>
              </a:ext>
            </a:extLst>
          </p:cNvPr>
          <p:cNvSpPr/>
          <p:nvPr/>
        </p:nvSpPr>
        <p:spPr bwMode="auto">
          <a:xfrm>
            <a:off x="2306507" y="3852837"/>
            <a:ext cx="643910" cy="319112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70" name="Freeform 69" descr="Data from Node to DB" title="Data">
            <a:extLst>
              <a:ext uri="{FF2B5EF4-FFF2-40B4-BE49-F238E27FC236}">
                <a16:creationId xmlns:a16="http://schemas.microsoft.com/office/drawing/2014/main" id="{D3541796-C613-1442-8420-8E0A9A13336D}"/>
              </a:ext>
            </a:extLst>
          </p:cNvPr>
          <p:cNvSpPr/>
          <p:nvPr/>
        </p:nvSpPr>
        <p:spPr bwMode="auto">
          <a:xfrm>
            <a:off x="3238062" y="3535590"/>
            <a:ext cx="643910" cy="407760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71" name="Freeform 70" descr="Data from Node to DB" title="Data">
            <a:extLst>
              <a:ext uri="{FF2B5EF4-FFF2-40B4-BE49-F238E27FC236}">
                <a16:creationId xmlns:a16="http://schemas.microsoft.com/office/drawing/2014/main" id="{A1CB944E-5EB7-574B-A4C1-7F09FD56BC8F}"/>
              </a:ext>
            </a:extLst>
          </p:cNvPr>
          <p:cNvSpPr/>
          <p:nvPr/>
        </p:nvSpPr>
        <p:spPr bwMode="auto">
          <a:xfrm>
            <a:off x="4135307" y="3852837"/>
            <a:ext cx="643910" cy="319112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72" name="Freeform 71" descr="Data from Node to DB" title="Data">
            <a:extLst>
              <a:ext uri="{FF2B5EF4-FFF2-40B4-BE49-F238E27FC236}">
                <a16:creationId xmlns:a16="http://schemas.microsoft.com/office/drawing/2014/main" id="{6F6EFE5D-42B2-7F46-85B3-3B4696312BF8}"/>
              </a:ext>
            </a:extLst>
          </p:cNvPr>
          <p:cNvSpPr/>
          <p:nvPr/>
        </p:nvSpPr>
        <p:spPr bwMode="auto">
          <a:xfrm>
            <a:off x="5105400" y="4103489"/>
            <a:ext cx="643910" cy="373260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813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Distributed Deadlock Detection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4294967295"/>
          </p:nvPr>
        </p:nvSpPr>
        <p:spPr>
          <a:xfrm>
            <a:off x="1371600" y="3048000"/>
            <a:ext cx="4572000" cy="10477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840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What Could Go Wrong? #1</a:t>
            </a:r>
          </a:p>
        </p:txBody>
      </p:sp>
      <p:sp>
        <p:nvSpPr>
          <p:cNvPr id="70658" name="Content Placeholder 2"/>
          <p:cNvSpPr>
            <a:spLocks noGrp="1"/>
          </p:cNvSpPr>
          <p:nvPr>
            <p:ph idx="1"/>
          </p:nvPr>
        </p:nvSpPr>
        <p:spPr>
          <a:xfrm>
            <a:off x="457200" y="1014791"/>
            <a:ext cx="8229600" cy="3394472"/>
          </a:xfrm>
        </p:spPr>
        <p:txBody>
          <a:bodyPr/>
          <a:lstStyle/>
          <a:p>
            <a:r>
              <a:rPr lang="en-US" altLang="x-none" dirty="0"/>
              <a:t>Deadlock detection</a:t>
            </a:r>
          </a:p>
          <a:p>
            <a:pPr lvl="1"/>
            <a:r>
              <a:rPr lang="en-US" altLang="x-none" dirty="0"/>
              <a:t>Easy fix: periodically union at designated master (gathers at master)</a:t>
            </a:r>
          </a:p>
          <a:p>
            <a:pPr lvl="1"/>
            <a:r>
              <a:rPr lang="en-US" altLang="x-none" dirty="0"/>
              <a:t>If global waits for graph has cycle, it has deadlock. </a:t>
            </a:r>
          </a:p>
        </p:txBody>
      </p:sp>
      <p:pic>
        <p:nvPicPr>
          <p:cNvPr id="3" name="Picture 2" descr="T1 waits for T2, T2 Waits for T3" title="Waits For Graph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418" y="2712027"/>
            <a:ext cx="923925" cy="685800"/>
          </a:xfrm>
          <a:prstGeom prst="rect">
            <a:avLst/>
          </a:prstGeom>
        </p:spPr>
      </p:pic>
      <p:pic>
        <p:nvPicPr>
          <p:cNvPr id="4" name="Picture 3" descr="T1 Waits for T3" title="Waits for Graph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8473" y="2369127"/>
            <a:ext cx="923925" cy="685800"/>
          </a:xfrm>
          <a:prstGeom prst="rect">
            <a:avLst/>
          </a:prstGeom>
        </p:spPr>
      </p:pic>
      <p:pic>
        <p:nvPicPr>
          <p:cNvPr id="26" name="Picture 25" descr="T3 Waits for T2" title="Waits For Graph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4749" y="1972449"/>
            <a:ext cx="933450" cy="685800"/>
          </a:xfrm>
          <a:prstGeom prst="rect">
            <a:avLst/>
          </a:prstGeom>
        </p:spPr>
      </p:pic>
      <p:pic>
        <p:nvPicPr>
          <p:cNvPr id="27" name="Picture 26" descr="T2 Waits for T3" title="Waits For Graph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7724" y="2497526"/>
            <a:ext cx="923925" cy="676275"/>
          </a:xfrm>
          <a:prstGeom prst="rect">
            <a:avLst/>
          </a:prstGeom>
        </p:spPr>
      </p:pic>
      <p:pic>
        <p:nvPicPr>
          <p:cNvPr id="28" name="Picture 27" descr="T3 Waits for T1" title="Waits For Graph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5400" y="2113501"/>
            <a:ext cx="933450" cy="676275"/>
          </a:xfrm>
          <a:prstGeom prst="rect">
            <a:avLst/>
          </a:prstGeom>
        </p:spPr>
      </p:pic>
      <p:grpSp>
        <p:nvGrpSpPr>
          <p:cNvPr id="2" name="Group 1" descr="5 databases, each has a shared nothing node. One of the nodes is the coordinator" title="Databases"/>
          <p:cNvGrpSpPr/>
          <p:nvPr/>
        </p:nvGrpSpPr>
        <p:grpSpPr>
          <a:xfrm>
            <a:off x="1066800" y="3028950"/>
            <a:ext cx="5181600" cy="1845150"/>
            <a:chOff x="1066800" y="3028950"/>
            <a:chExt cx="5181600" cy="1845150"/>
          </a:xfrm>
        </p:grpSpPr>
        <p:pic>
          <p:nvPicPr>
            <p:cNvPr id="31" name="Picture 30" descr="5 databases, each has a shared nothing node. One of the nodes is the coordinator" title="Distributed System">
              <a:extLst>
                <a:ext uri="{FF2B5EF4-FFF2-40B4-BE49-F238E27FC236}">
                  <a16:creationId xmlns:a16="http://schemas.microsoft.com/office/drawing/2014/main" id="{83EBF990-F8DD-9846-9550-2855A7723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66800" y="3028950"/>
              <a:ext cx="5181600" cy="1845150"/>
            </a:xfrm>
            <a:prstGeom prst="rect">
              <a:avLst/>
            </a:prstGeom>
          </p:spPr>
        </p:pic>
        <p:sp>
          <p:nvSpPr>
            <p:cNvPr id="32" name="Freeform 31" descr="Data from Node to DB" title="Data">
              <a:extLst>
                <a:ext uri="{FF2B5EF4-FFF2-40B4-BE49-F238E27FC236}">
                  <a16:creationId xmlns:a16="http://schemas.microsoft.com/office/drawing/2014/main" id="{E29BA846-7369-DC4A-A4C7-84310B5BCC75}"/>
                </a:ext>
              </a:extLst>
            </p:cNvPr>
            <p:cNvSpPr/>
            <p:nvPr/>
          </p:nvSpPr>
          <p:spPr bwMode="auto">
            <a:xfrm>
              <a:off x="1422538" y="4108450"/>
              <a:ext cx="643910" cy="368299"/>
            </a:xfrm>
            <a:custGeom>
              <a:avLst/>
              <a:gdLst>
                <a:gd name="connsiteX0" fmla="*/ 524933 w 749300"/>
                <a:gd name="connsiteY0" fmla="*/ 0 h 393700"/>
                <a:gd name="connsiteX1" fmla="*/ 0 w 749300"/>
                <a:gd name="connsiteY1" fmla="*/ 389467 h 393700"/>
                <a:gd name="connsiteX2" fmla="*/ 613833 w 749300"/>
                <a:gd name="connsiteY2" fmla="*/ 393700 h 393700"/>
                <a:gd name="connsiteX3" fmla="*/ 749300 w 749300"/>
                <a:gd name="connsiteY3" fmla="*/ 0 h 393700"/>
                <a:gd name="connsiteX4" fmla="*/ 524933 w 749300"/>
                <a:gd name="connsiteY4" fmla="*/ 0 h 3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300" h="393700">
                  <a:moveTo>
                    <a:pt x="524933" y="0"/>
                  </a:moveTo>
                  <a:lnTo>
                    <a:pt x="0" y="389467"/>
                  </a:lnTo>
                  <a:lnTo>
                    <a:pt x="613833" y="393700"/>
                  </a:lnTo>
                  <a:lnTo>
                    <a:pt x="749300" y="0"/>
                  </a:lnTo>
                  <a:lnTo>
                    <a:pt x="524933" y="0"/>
                  </a:lnTo>
                  <a:close/>
                </a:path>
              </a:pathLst>
            </a:custGeom>
            <a:solidFill>
              <a:srgbClr val="B5B5B5">
                <a:alpha val="74902"/>
              </a:srgb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3" name="Freeform 32" descr="Data from Node to DB" title="Data">
              <a:extLst>
                <a:ext uri="{FF2B5EF4-FFF2-40B4-BE49-F238E27FC236}">
                  <a16:creationId xmlns:a16="http://schemas.microsoft.com/office/drawing/2014/main" id="{7F022AA3-7861-C843-A623-7AAC673B477D}"/>
                </a:ext>
              </a:extLst>
            </p:cNvPr>
            <p:cNvSpPr/>
            <p:nvPr/>
          </p:nvSpPr>
          <p:spPr bwMode="auto">
            <a:xfrm>
              <a:off x="2306507" y="3852837"/>
              <a:ext cx="643910" cy="319112"/>
            </a:xfrm>
            <a:custGeom>
              <a:avLst/>
              <a:gdLst>
                <a:gd name="connsiteX0" fmla="*/ 524933 w 749300"/>
                <a:gd name="connsiteY0" fmla="*/ 0 h 393700"/>
                <a:gd name="connsiteX1" fmla="*/ 0 w 749300"/>
                <a:gd name="connsiteY1" fmla="*/ 389467 h 393700"/>
                <a:gd name="connsiteX2" fmla="*/ 613833 w 749300"/>
                <a:gd name="connsiteY2" fmla="*/ 393700 h 393700"/>
                <a:gd name="connsiteX3" fmla="*/ 749300 w 749300"/>
                <a:gd name="connsiteY3" fmla="*/ 0 h 393700"/>
                <a:gd name="connsiteX4" fmla="*/ 524933 w 749300"/>
                <a:gd name="connsiteY4" fmla="*/ 0 h 3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300" h="393700">
                  <a:moveTo>
                    <a:pt x="524933" y="0"/>
                  </a:moveTo>
                  <a:lnTo>
                    <a:pt x="0" y="389467"/>
                  </a:lnTo>
                  <a:lnTo>
                    <a:pt x="613833" y="393700"/>
                  </a:lnTo>
                  <a:lnTo>
                    <a:pt x="749300" y="0"/>
                  </a:lnTo>
                  <a:lnTo>
                    <a:pt x="524933" y="0"/>
                  </a:lnTo>
                  <a:close/>
                </a:path>
              </a:pathLst>
            </a:custGeom>
            <a:solidFill>
              <a:srgbClr val="B5B5B5">
                <a:alpha val="74902"/>
              </a:srgb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4" name="Freeform 33" descr="Data from Node to DB" title="Data">
              <a:extLst>
                <a:ext uri="{FF2B5EF4-FFF2-40B4-BE49-F238E27FC236}">
                  <a16:creationId xmlns:a16="http://schemas.microsoft.com/office/drawing/2014/main" id="{CAD5ACE4-27A8-714C-A06A-68E42E9DD3CF}"/>
                </a:ext>
              </a:extLst>
            </p:cNvPr>
            <p:cNvSpPr/>
            <p:nvPr/>
          </p:nvSpPr>
          <p:spPr bwMode="auto">
            <a:xfrm>
              <a:off x="3238062" y="3535590"/>
              <a:ext cx="643910" cy="407760"/>
            </a:xfrm>
            <a:custGeom>
              <a:avLst/>
              <a:gdLst>
                <a:gd name="connsiteX0" fmla="*/ 524933 w 749300"/>
                <a:gd name="connsiteY0" fmla="*/ 0 h 393700"/>
                <a:gd name="connsiteX1" fmla="*/ 0 w 749300"/>
                <a:gd name="connsiteY1" fmla="*/ 389467 h 393700"/>
                <a:gd name="connsiteX2" fmla="*/ 613833 w 749300"/>
                <a:gd name="connsiteY2" fmla="*/ 393700 h 393700"/>
                <a:gd name="connsiteX3" fmla="*/ 749300 w 749300"/>
                <a:gd name="connsiteY3" fmla="*/ 0 h 393700"/>
                <a:gd name="connsiteX4" fmla="*/ 524933 w 749300"/>
                <a:gd name="connsiteY4" fmla="*/ 0 h 3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300" h="393700">
                  <a:moveTo>
                    <a:pt x="524933" y="0"/>
                  </a:moveTo>
                  <a:lnTo>
                    <a:pt x="0" y="389467"/>
                  </a:lnTo>
                  <a:lnTo>
                    <a:pt x="613833" y="393700"/>
                  </a:lnTo>
                  <a:lnTo>
                    <a:pt x="749300" y="0"/>
                  </a:lnTo>
                  <a:lnTo>
                    <a:pt x="524933" y="0"/>
                  </a:lnTo>
                  <a:close/>
                </a:path>
              </a:pathLst>
            </a:custGeom>
            <a:solidFill>
              <a:srgbClr val="B5B5B5">
                <a:alpha val="74902"/>
              </a:srgb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5" name="Freeform 34" descr="Data from Node to DB" title="Data">
              <a:extLst>
                <a:ext uri="{FF2B5EF4-FFF2-40B4-BE49-F238E27FC236}">
                  <a16:creationId xmlns:a16="http://schemas.microsoft.com/office/drawing/2014/main" id="{4CBDDEA8-D6C7-1A4B-9E9E-02413206506C}"/>
                </a:ext>
              </a:extLst>
            </p:cNvPr>
            <p:cNvSpPr/>
            <p:nvPr/>
          </p:nvSpPr>
          <p:spPr bwMode="auto">
            <a:xfrm>
              <a:off x="4135307" y="3852837"/>
              <a:ext cx="643910" cy="319112"/>
            </a:xfrm>
            <a:custGeom>
              <a:avLst/>
              <a:gdLst>
                <a:gd name="connsiteX0" fmla="*/ 524933 w 749300"/>
                <a:gd name="connsiteY0" fmla="*/ 0 h 393700"/>
                <a:gd name="connsiteX1" fmla="*/ 0 w 749300"/>
                <a:gd name="connsiteY1" fmla="*/ 389467 h 393700"/>
                <a:gd name="connsiteX2" fmla="*/ 613833 w 749300"/>
                <a:gd name="connsiteY2" fmla="*/ 393700 h 393700"/>
                <a:gd name="connsiteX3" fmla="*/ 749300 w 749300"/>
                <a:gd name="connsiteY3" fmla="*/ 0 h 393700"/>
                <a:gd name="connsiteX4" fmla="*/ 524933 w 749300"/>
                <a:gd name="connsiteY4" fmla="*/ 0 h 3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300" h="393700">
                  <a:moveTo>
                    <a:pt x="524933" y="0"/>
                  </a:moveTo>
                  <a:lnTo>
                    <a:pt x="0" y="389467"/>
                  </a:lnTo>
                  <a:lnTo>
                    <a:pt x="613833" y="393700"/>
                  </a:lnTo>
                  <a:lnTo>
                    <a:pt x="749300" y="0"/>
                  </a:lnTo>
                  <a:lnTo>
                    <a:pt x="524933" y="0"/>
                  </a:lnTo>
                  <a:close/>
                </a:path>
              </a:pathLst>
            </a:custGeom>
            <a:solidFill>
              <a:srgbClr val="B5B5B5">
                <a:alpha val="74902"/>
              </a:srgb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6" name="Freeform 35" descr="Data from Node to DB" title="Data">
              <a:extLst>
                <a:ext uri="{FF2B5EF4-FFF2-40B4-BE49-F238E27FC236}">
                  <a16:creationId xmlns:a16="http://schemas.microsoft.com/office/drawing/2014/main" id="{FAF30BE3-E7D6-AB42-A0CC-ECEBAEECC9CF}"/>
                </a:ext>
              </a:extLst>
            </p:cNvPr>
            <p:cNvSpPr/>
            <p:nvPr/>
          </p:nvSpPr>
          <p:spPr bwMode="auto">
            <a:xfrm>
              <a:off x="5105400" y="4103489"/>
              <a:ext cx="643910" cy="373260"/>
            </a:xfrm>
            <a:custGeom>
              <a:avLst/>
              <a:gdLst>
                <a:gd name="connsiteX0" fmla="*/ 524933 w 749300"/>
                <a:gd name="connsiteY0" fmla="*/ 0 h 393700"/>
                <a:gd name="connsiteX1" fmla="*/ 0 w 749300"/>
                <a:gd name="connsiteY1" fmla="*/ 389467 h 393700"/>
                <a:gd name="connsiteX2" fmla="*/ 613833 w 749300"/>
                <a:gd name="connsiteY2" fmla="*/ 393700 h 393700"/>
                <a:gd name="connsiteX3" fmla="*/ 749300 w 749300"/>
                <a:gd name="connsiteY3" fmla="*/ 0 h 393700"/>
                <a:gd name="connsiteX4" fmla="*/ 524933 w 749300"/>
                <a:gd name="connsiteY4" fmla="*/ 0 h 39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300" h="393700">
                  <a:moveTo>
                    <a:pt x="524933" y="0"/>
                  </a:moveTo>
                  <a:lnTo>
                    <a:pt x="0" y="389467"/>
                  </a:lnTo>
                  <a:lnTo>
                    <a:pt x="613833" y="393700"/>
                  </a:lnTo>
                  <a:lnTo>
                    <a:pt x="749300" y="0"/>
                  </a:lnTo>
                  <a:lnTo>
                    <a:pt x="524933" y="0"/>
                  </a:lnTo>
                  <a:close/>
                </a:path>
              </a:pathLst>
            </a:custGeom>
            <a:solidFill>
              <a:srgbClr val="B5B5B5">
                <a:alpha val="74902"/>
              </a:srgb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grpSp>
          <p:nvGrpSpPr>
            <p:cNvPr id="37" name="Group 36" descr="One lock on each of the nodes in the diagram" title="Locks">
              <a:extLst>
                <a:ext uri="{FF2B5EF4-FFF2-40B4-BE49-F238E27FC236}">
                  <a16:creationId xmlns:a16="http://schemas.microsoft.com/office/drawing/2014/main" id="{62EAF5D1-476C-654A-B5B8-55D18EEC6B0B}"/>
                </a:ext>
              </a:extLst>
            </p:cNvPr>
            <p:cNvGrpSpPr/>
            <p:nvPr/>
          </p:nvGrpSpPr>
          <p:grpSpPr>
            <a:xfrm>
              <a:off x="1642223" y="3915841"/>
              <a:ext cx="255269" cy="188783"/>
              <a:chOff x="2582562" y="5511114"/>
              <a:chExt cx="222422" cy="222421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AE6AA9A8-03B0-0446-B965-6E3E3108B668}"/>
                  </a:ext>
                </a:extLst>
              </p:cNvPr>
              <p:cNvSpPr/>
              <p:nvPr/>
            </p:nvSpPr>
            <p:spPr bwMode="auto">
              <a:xfrm>
                <a:off x="2582562" y="5511114"/>
                <a:ext cx="222422" cy="222421"/>
              </a:xfrm>
              <a:prstGeom prst="rect">
                <a:avLst/>
              </a:prstGeom>
              <a:solidFill>
                <a:schemeClr val="bg1"/>
              </a:solidFill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900">
                  <a:solidFill>
                    <a:srgbClr val="000000"/>
                  </a:solidFill>
                  <a:latin typeface="Helvetica Neue" charset="0"/>
                </a:endParaRPr>
              </a:p>
            </p:txBody>
          </p:sp>
          <p:pic>
            <p:nvPicPr>
              <p:cNvPr id="39" name="Picture 38" descr="One lock on each of the nodes in the diagram" title="Locks">
                <a:extLst>
                  <a:ext uri="{FF2B5EF4-FFF2-40B4-BE49-F238E27FC236}">
                    <a16:creationId xmlns:a16="http://schemas.microsoft.com/office/drawing/2014/main" id="{B3470D33-8524-4C48-9BAE-6D8A8800FB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96206" y="5528989"/>
                <a:ext cx="196079" cy="196079"/>
              </a:xfrm>
              <a:prstGeom prst="rect">
                <a:avLst/>
              </a:prstGeom>
            </p:spPr>
          </p:pic>
        </p:grpSp>
        <p:grpSp>
          <p:nvGrpSpPr>
            <p:cNvPr id="40" name="Group 39" descr="One lock on each of the nodes in the diagram" title="Locks">
              <a:extLst>
                <a:ext uri="{FF2B5EF4-FFF2-40B4-BE49-F238E27FC236}">
                  <a16:creationId xmlns:a16="http://schemas.microsoft.com/office/drawing/2014/main" id="{201A9DC6-F5F0-424F-8AC5-B3B59CE47759}"/>
                </a:ext>
              </a:extLst>
            </p:cNvPr>
            <p:cNvGrpSpPr/>
            <p:nvPr/>
          </p:nvGrpSpPr>
          <p:grpSpPr>
            <a:xfrm>
              <a:off x="2577981" y="3656414"/>
              <a:ext cx="255269" cy="188783"/>
              <a:chOff x="2582562" y="5511114"/>
              <a:chExt cx="222422" cy="222421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87120E1C-3AA6-C347-98BB-C796C05FEF4F}"/>
                  </a:ext>
                </a:extLst>
              </p:cNvPr>
              <p:cNvSpPr/>
              <p:nvPr/>
            </p:nvSpPr>
            <p:spPr bwMode="auto">
              <a:xfrm>
                <a:off x="2582562" y="5511114"/>
                <a:ext cx="222422" cy="222421"/>
              </a:xfrm>
              <a:prstGeom prst="rect">
                <a:avLst/>
              </a:prstGeom>
              <a:solidFill>
                <a:schemeClr val="bg1"/>
              </a:solidFill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900">
                  <a:solidFill>
                    <a:srgbClr val="000000"/>
                  </a:solidFill>
                  <a:latin typeface="Helvetica Neue" charset="0"/>
                </a:endParaRPr>
              </a:p>
            </p:txBody>
          </p:sp>
          <p:pic>
            <p:nvPicPr>
              <p:cNvPr id="42" name="Picture 41" descr="One lock on each of the nodes in the diagram" title="Locks">
                <a:extLst>
                  <a:ext uri="{FF2B5EF4-FFF2-40B4-BE49-F238E27FC236}">
                    <a16:creationId xmlns:a16="http://schemas.microsoft.com/office/drawing/2014/main" id="{AF3F812E-316B-3A4B-95D2-CCB6CD9C4E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96206" y="5528989"/>
                <a:ext cx="196079" cy="196079"/>
              </a:xfrm>
              <a:prstGeom prst="rect">
                <a:avLst/>
              </a:prstGeom>
            </p:spPr>
          </p:pic>
        </p:grpSp>
        <p:grpSp>
          <p:nvGrpSpPr>
            <p:cNvPr id="43" name="Group 42" descr="One lock on each of the nodes in the diagram" title="Locks">
              <a:extLst>
                <a:ext uri="{FF2B5EF4-FFF2-40B4-BE49-F238E27FC236}">
                  <a16:creationId xmlns:a16="http://schemas.microsoft.com/office/drawing/2014/main" id="{63D13E72-2202-9042-89FE-15BD5F43244F}"/>
                </a:ext>
              </a:extLst>
            </p:cNvPr>
            <p:cNvGrpSpPr/>
            <p:nvPr/>
          </p:nvGrpSpPr>
          <p:grpSpPr>
            <a:xfrm>
              <a:off x="3528597" y="3383866"/>
              <a:ext cx="255269" cy="188783"/>
              <a:chOff x="2582562" y="5511114"/>
              <a:chExt cx="222422" cy="222421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63D72DC7-AEAD-FD41-B479-7617E37C89E9}"/>
                  </a:ext>
                </a:extLst>
              </p:cNvPr>
              <p:cNvSpPr/>
              <p:nvPr/>
            </p:nvSpPr>
            <p:spPr bwMode="auto">
              <a:xfrm>
                <a:off x="2582562" y="5511114"/>
                <a:ext cx="222422" cy="222421"/>
              </a:xfrm>
              <a:prstGeom prst="rect">
                <a:avLst/>
              </a:prstGeom>
              <a:solidFill>
                <a:schemeClr val="bg1"/>
              </a:solidFill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900">
                  <a:solidFill>
                    <a:srgbClr val="000000"/>
                  </a:solidFill>
                  <a:latin typeface="Helvetica Neue" charset="0"/>
                </a:endParaRPr>
              </a:p>
            </p:txBody>
          </p:sp>
          <p:pic>
            <p:nvPicPr>
              <p:cNvPr id="45" name="Picture 44" descr="One lock on each of the nodes in the diagram" title="Locks">
                <a:extLst>
                  <a:ext uri="{FF2B5EF4-FFF2-40B4-BE49-F238E27FC236}">
                    <a16:creationId xmlns:a16="http://schemas.microsoft.com/office/drawing/2014/main" id="{711E2E66-D562-9A49-8F0F-42C688E9DE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96206" y="5528989"/>
                <a:ext cx="196079" cy="196079"/>
              </a:xfrm>
              <a:prstGeom prst="rect">
                <a:avLst/>
              </a:prstGeom>
            </p:spPr>
          </p:pic>
        </p:grpSp>
        <p:grpSp>
          <p:nvGrpSpPr>
            <p:cNvPr id="46" name="Group 45" descr="One lock on each of the nodes in the diagram" title="Locks">
              <a:extLst>
                <a:ext uri="{FF2B5EF4-FFF2-40B4-BE49-F238E27FC236}">
                  <a16:creationId xmlns:a16="http://schemas.microsoft.com/office/drawing/2014/main" id="{FF30DE6C-9CA6-AC40-B285-65925B367D23}"/>
                </a:ext>
              </a:extLst>
            </p:cNvPr>
            <p:cNvGrpSpPr/>
            <p:nvPr/>
          </p:nvGrpSpPr>
          <p:grpSpPr>
            <a:xfrm>
              <a:off x="4414418" y="3655228"/>
              <a:ext cx="255269" cy="188783"/>
              <a:chOff x="2582562" y="5511114"/>
              <a:chExt cx="222422" cy="222421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1DE20D8-F6C4-4049-B4D2-DF7724B75F0D}"/>
                  </a:ext>
                </a:extLst>
              </p:cNvPr>
              <p:cNvSpPr/>
              <p:nvPr/>
            </p:nvSpPr>
            <p:spPr bwMode="auto">
              <a:xfrm>
                <a:off x="2582562" y="5511114"/>
                <a:ext cx="222422" cy="222421"/>
              </a:xfrm>
              <a:prstGeom prst="rect">
                <a:avLst/>
              </a:prstGeom>
              <a:solidFill>
                <a:schemeClr val="bg1"/>
              </a:solidFill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900">
                  <a:solidFill>
                    <a:srgbClr val="000000"/>
                  </a:solidFill>
                  <a:latin typeface="Helvetica Neue" charset="0"/>
                </a:endParaRPr>
              </a:p>
            </p:txBody>
          </p:sp>
          <p:pic>
            <p:nvPicPr>
              <p:cNvPr id="48" name="Picture 47" descr="One lock on each of the nodes in the diagram" title="Locks">
                <a:extLst>
                  <a:ext uri="{FF2B5EF4-FFF2-40B4-BE49-F238E27FC236}">
                    <a16:creationId xmlns:a16="http://schemas.microsoft.com/office/drawing/2014/main" id="{50D37285-8A4E-F04E-AC57-A1D460502A0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96206" y="5528989"/>
                <a:ext cx="196079" cy="196079"/>
              </a:xfrm>
              <a:prstGeom prst="rect">
                <a:avLst/>
              </a:prstGeom>
            </p:spPr>
          </p:pic>
        </p:grpSp>
        <p:grpSp>
          <p:nvGrpSpPr>
            <p:cNvPr id="49" name="Group 48" descr="One lock on each of the nodes in the diagram" title="Locks">
              <a:extLst>
                <a:ext uri="{FF2B5EF4-FFF2-40B4-BE49-F238E27FC236}">
                  <a16:creationId xmlns:a16="http://schemas.microsoft.com/office/drawing/2014/main" id="{70969EAE-521D-6443-A4B3-4468932EDAB6}"/>
                </a:ext>
              </a:extLst>
            </p:cNvPr>
            <p:cNvGrpSpPr/>
            <p:nvPr/>
          </p:nvGrpSpPr>
          <p:grpSpPr>
            <a:xfrm>
              <a:off x="5322770" y="3915841"/>
              <a:ext cx="255269" cy="188783"/>
              <a:chOff x="2582562" y="5511114"/>
              <a:chExt cx="222422" cy="222421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97549819-772B-5248-94B0-0B99298B05DA}"/>
                  </a:ext>
                </a:extLst>
              </p:cNvPr>
              <p:cNvSpPr/>
              <p:nvPr/>
            </p:nvSpPr>
            <p:spPr bwMode="auto">
              <a:xfrm>
                <a:off x="2582562" y="5511114"/>
                <a:ext cx="222422" cy="222421"/>
              </a:xfrm>
              <a:prstGeom prst="rect">
                <a:avLst/>
              </a:prstGeom>
              <a:solidFill>
                <a:schemeClr val="bg1"/>
              </a:solidFill>
              <a:ln w="127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t" anchorCtr="0" compatLnSpc="1">
                <a:prstTxWarp prst="textNoShape">
                  <a:avLst/>
                </a:prstTxWarp>
              </a:bodyPr>
              <a:lstStyle/>
              <a:p>
                <a:pPr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900">
                  <a:solidFill>
                    <a:srgbClr val="000000"/>
                  </a:solidFill>
                  <a:latin typeface="Helvetica Neue" charset="0"/>
                </a:endParaRPr>
              </a:p>
            </p:txBody>
          </p:sp>
          <p:pic>
            <p:nvPicPr>
              <p:cNvPr id="51" name="Picture 50" descr="One lock on each of the nodes in the diagram" title="Locks">
                <a:extLst>
                  <a:ext uri="{FF2B5EF4-FFF2-40B4-BE49-F238E27FC236}">
                    <a16:creationId xmlns:a16="http://schemas.microsoft.com/office/drawing/2014/main" id="{40D789C6-6DCD-F34E-98AB-FAA2F9A3E4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96206" y="5528989"/>
                <a:ext cx="196079" cy="196079"/>
              </a:xfrm>
              <a:prstGeom prst="rect">
                <a:avLst/>
              </a:prstGeom>
            </p:spPr>
          </p:pic>
        </p:grpSp>
      </p:grpSp>
      <p:sp>
        <p:nvSpPr>
          <p:cNvPr id="5" name="Højrepil 4">
            <a:extLst>
              <a:ext uri="{FF2B5EF4-FFF2-40B4-BE49-F238E27FC236}">
                <a16:creationId xmlns:a16="http://schemas.microsoft.com/office/drawing/2014/main" id="{87F53B42-3075-1C43-A1E9-7F8C88EB690A}"/>
              </a:ext>
            </a:extLst>
          </p:cNvPr>
          <p:cNvSpPr/>
          <p:nvPr/>
        </p:nvSpPr>
        <p:spPr>
          <a:xfrm>
            <a:off x="6320579" y="2201961"/>
            <a:ext cx="304800" cy="7395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pic>
        <p:nvPicPr>
          <p:cNvPr id="52" name="Picture 2" descr="Overlap of Waits for graphs from each node includes a cycle...deadlock!" title="Overlap">
            <a:extLst>
              <a:ext uri="{FF2B5EF4-FFF2-40B4-BE49-F238E27FC236}">
                <a16:creationId xmlns:a16="http://schemas.microsoft.com/office/drawing/2014/main" id="{2AE6790E-E57F-ED49-A115-AFBD91B37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3312" y="2305727"/>
            <a:ext cx="923925" cy="685800"/>
          </a:xfrm>
          <a:prstGeom prst="rect">
            <a:avLst/>
          </a:prstGeom>
        </p:spPr>
      </p:pic>
      <p:pic>
        <p:nvPicPr>
          <p:cNvPr id="53" name="Picture 3" descr="Overlap of Waits for graphs from each node includes a cycle...deadlock!" title="Overlap">
            <a:extLst>
              <a:ext uri="{FF2B5EF4-FFF2-40B4-BE49-F238E27FC236}">
                <a16:creationId xmlns:a16="http://schemas.microsoft.com/office/drawing/2014/main" id="{27A402EE-D2C0-2642-B95F-6A7170313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2263" y="2298136"/>
            <a:ext cx="923925" cy="685800"/>
          </a:xfrm>
          <a:prstGeom prst="rect">
            <a:avLst/>
          </a:prstGeom>
        </p:spPr>
      </p:pic>
      <p:pic>
        <p:nvPicPr>
          <p:cNvPr id="54" name="Picture 25" descr="Overlap of Waits for graphs from each node includes a cycle...deadlock!" title="Overlap">
            <a:extLst>
              <a:ext uri="{FF2B5EF4-FFF2-40B4-BE49-F238E27FC236}">
                <a16:creationId xmlns:a16="http://schemas.microsoft.com/office/drawing/2014/main" id="{CECBED4C-F0DA-6E46-9FA0-70DF5EB259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3312" y="2305728"/>
            <a:ext cx="933450" cy="685800"/>
          </a:xfrm>
          <a:prstGeom prst="rect">
            <a:avLst/>
          </a:prstGeom>
        </p:spPr>
      </p:pic>
      <p:pic>
        <p:nvPicPr>
          <p:cNvPr id="55" name="Picture 26" descr="Overlap of Waits for graphs from each node includes a cycle...deadlock!" title="Overlap">
            <a:extLst>
              <a:ext uri="{FF2B5EF4-FFF2-40B4-BE49-F238E27FC236}">
                <a16:creationId xmlns:a16="http://schemas.microsoft.com/office/drawing/2014/main" id="{41366C87-9F50-FE4B-A853-B16287DD9E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83312" y="2317084"/>
            <a:ext cx="923925" cy="676275"/>
          </a:xfrm>
          <a:prstGeom prst="rect">
            <a:avLst/>
          </a:prstGeom>
        </p:spPr>
      </p:pic>
      <p:pic>
        <p:nvPicPr>
          <p:cNvPr id="56" name="Picture 27" descr="Overlap of Waits for graphs from each node includes a cycle...deadlock!" title="Overlap">
            <a:extLst>
              <a:ext uri="{FF2B5EF4-FFF2-40B4-BE49-F238E27FC236}">
                <a16:creationId xmlns:a16="http://schemas.microsoft.com/office/drawing/2014/main" id="{591F5683-021E-544B-BDAE-62526234B2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2995" y="2320111"/>
            <a:ext cx="933450" cy="676275"/>
          </a:xfrm>
          <a:prstGeom prst="rect">
            <a:avLst/>
          </a:prstGeom>
        </p:spPr>
      </p:pic>
      <p:cxnSp>
        <p:nvCxnSpPr>
          <p:cNvPr id="57" name="Straight Arrow Connector 30" descr="Overlap of Waits for graphs from each node includes a cycle...deadlock!" title="Overlap">
            <a:extLst>
              <a:ext uri="{FF2B5EF4-FFF2-40B4-BE49-F238E27FC236}">
                <a16:creationId xmlns:a16="http://schemas.microsoft.com/office/drawing/2014/main" id="{5463970E-9819-7044-9A99-DA5B2F00F938}"/>
              </a:ext>
            </a:extLst>
          </p:cNvPr>
          <p:cNvCxnSpPr/>
          <p:nvPr/>
        </p:nvCxnSpPr>
        <p:spPr bwMode="auto">
          <a:xfrm>
            <a:off x="7266797" y="2611989"/>
            <a:ext cx="145473" cy="93518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8" name="Straight Arrow Connector 34" descr="Overlap of Waits for graphs from each node includes a cycle...deadlock!" title="Overlap">
            <a:extLst>
              <a:ext uri="{FF2B5EF4-FFF2-40B4-BE49-F238E27FC236}">
                <a16:creationId xmlns:a16="http://schemas.microsoft.com/office/drawing/2014/main" id="{EF3A3F7E-BD96-5746-9460-E771E4BDDED2}"/>
              </a:ext>
            </a:extLst>
          </p:cNvPr>
          <p:cNvCxnSpPr/>
          <p:nvPr/>
        </p:nvCxnSpPr>
        <p:spPr bwMode="auto">
          <a:xfrm flipV="1">
            <a:off x="7550815" y="2636234"/>
            <a:ext cx="90055" cy="86591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9" name="Straight Arrow Connector 38" descr="Overlap of Waits for graphs from each node includes a cycle...deadlock!" title="Overlap">
            <a:extLst>
              <a:ext uri="{FF2B5EF4-FFF2-40B4-BE49-F238E27FC236}">
                <a16:creationId xmlns:a16="http://schemas.microsoft.com/office/drawing/2014/main" id="{EC9F9FC8-44AE-084F-84E8-98E8508F44F6}"/>
              </a:ext>
            </a:extLst>
          </p:cNvPr>
          <p:cNvCxnSpPr/>
          <p:nvPr/>
        </p:nvCxnSpPr>
        <p:spPr bwMode="auto">
          <a:xfrm flipH="1" flipV="1">
            <a:off x="7398417" y="2563497"/>
            <a:ext cx="242453" cy="69797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372765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What Could Go Wrong? #1 Part 2</a:t>
            </a:r>
            <a:endParaRPr lang="en-US" altLang="x-none" dirty="0"/>
          </a:p>
        </p:txBody>
      </p:sp>
      <p:sp>
        <p:nvSpPr>
          <p:cNvPr id="7065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Deadlock detection</a:t>
            </a:r>
          </a:p>
          <a:p>
            <a:pPr lvl="1"/>
            <a:r>
              <a:rPr lang="en-US" altLang="x-none" dirty="0"/>
              <a:t>Easy fix: periodically union at designated master (gathers at master)</a:t>
            </a:r>
          </a:p>
          <a:p>
            <a:pPr lvl="1"/>
            <a:r>
              <a:rPr lang="en-US" altLang="x-none" dirty="0"/>
              <a:t>If global waits for graph has cycle, it has deadlock. </a:t>
            </a:r>
          </a:p>
        </p:txBody>
      </p:sp>
      <p:pic>
        <p:nvPicPr>
          <p:cNvPr id="3" name="Picture 2" descr="Overlap of Waits for graphs from each node includes a cycle...deadlock!" title="Overla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8772" y="2539506"/>
            <a:ext cx="923925" cy="685800"/>
          </a:xfrm>
          <a:prstGeom prst="rect">
            <a:avLst/>
          </a:prstGeom>
        </p:spPr>
      </p:pic>
      <p:pic>
        <p:nvPicPr>
          <p:cNvPr id="4" name="Picture 3" descr="Overlap of Waits for graphs from each node includes a cycle...deadlock!" title="Overla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723" y="2531915"/>
            <a:ext cx="923925" cy="685800"/>
          </a:xfrm>
          <a:prstGeom prst="rect">
            <a:avLst/>
          </a:prstGeom>
        </p:spPr>
      </p:pic>
      <p:pic>
        <p:nvPicPr>
          <p:cNvPr id="26" name="Picture 25" descr="Overlap of Waits for graphs from each node includes a cycle...deadlock!" title="Overlap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8772" y="2539507"/>
            <a:ext cx="933450" cy="685800"/>
          </a:xfrm>
          <a:prstGeom prst="rect">
            <a:avLst/>
          </a:prstGeom>
        </p:spPr>
      </p:pic>
      <p:pic>
        <p:nvPicPr>
          <p:cNvPr id="27" name="Picture 26" descr="Overlap of Waits for graphs from each node includes a cycle...deadlock!" title="Overlap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8772" y="2550863"/>
            <a:ext cx="923925" cy="676275"/>
          </a:xfrm>
          <a:prstGeom prst="rect">
            <a:avLst/>
          </a:prstGeom>
        </p:spPr>
      </p:pic>
      <p:pic>
        <p:nvPicPr>
          <p:cNvPr id="28" name="Picture 27" descr="Overlap of Waits for graphs from each node includes a cycle...deadlock!" title="Overlap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8455" y="2553890"/>
            <a:ext cx="933450" cy="676275"/>
          </a:xfrm>
          <a:prstGeom prst="rect">
            <a:avLst/>
          </a:prstGeom>
        </p:spPr>
      </p:pic>
      <p:cxnSp>
        <p:nvCxnSpPr>
          <p:cNvPr id="31" name="Straight Arrow Connector 30" descr="Overlap of Waits for graphs from each node includes a cycle...deadlock!" title="Overlap"/>
          <p:cNvCxnSpPr/>
          <p:nvPr/>
        </p:nvCxnSpPr>
        <p:spPr bwMode="auto">
          <a:xfrm>
            <a:off x="5742257" y="2845768"/>
            <a:ext cx="145473" cy="93518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5" name="Straight Arrow Connector 34" descr="Overlap of Waits for graphs from each node includes a cycle...deadlock!" title="Overlap"/>
          <p:cNvCxnSpPr/>
          <p:nvPr/>
        </p:nvCxnSpPr>
        <p:spPr bwMode="auto">
          <a:xfrm flipV="1">
            <a:off x="6026275" y="2870013"/>
            <a:ext cx="90055" cy="86591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9" name="Straight Arrow Connector 38" descr="Overlap of Waits for graphs from each node includes a cycle...deadlock!" title="Overlap"/>
          <p:cNvCxnSpPr/>
          <p:nvPr/>
        </p:nvCxnSpPr>
        <p:spPr bwMode="auto">
          <a:xfrm flipH="1" flipV="1">
            <a:off x="5873877" y="2797276"/>
            <a:ext cx="242453" cy="69797"/>
          </a:xfrm>
          <a:prstGeom prst="straightConnector1">
            <a:avLst/>
          </a:prstGeom>
          <a:solidFill>
            <a:srgbClr val="3366FF"/>
          </a:solidFill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34" name="Picture 33" descr="5 databases, each has a shared nothing node. One of the nodes is the coordinator" title="Distributed System">
            <a:extLst>
              <a:ext uri="{FF2B5EF4-FFF2-40B4-BE49-F238E27FC236}">
                <a16:creationId xmlns:a16="http://schemas.microsoft.com/office/drawing/2014/main" id="{ACD8BE3D-AF69-F941-88FB-11617E016A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6800" y="3028950"/>
            <a:ext cx="5181600" cy="1845150"/>
          </a:xfrm>
          <a:prstGeom prst="rect">
            <a:avLst/>
          </a:prstGeom>
        </p:spPr>
      </p:pic>
      <p:sp>
        <p:nvSpPr>
          <p:cNvPr id="36" name="Freeform 35" descr="Data from Node to DB" title="Data">
            <a:extLst>
              <a:ext uri="{FF2B5EF4-FFF2-40B4-BE49-F238E27FC236}">
                <a16:creationId xmlns:a16="http://schemas.microsoft.com/office/drawing/2014/main" id="{60CD5375-A2D5-904B-9425-83704F0FD9BA}"/>
              </a:ext>
            </a:extLst>
          </p:cNvPr>
          <p:cNvSpPr/>
          <p:nvPr/>
        </p:nvSpPr>
        <p:spPr bwMode="auto">
          <a:xfrm>
            <a:off x="1422538" y="4108450"/>
            <a:ext cx="643910" cy="368299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37" name="Freeform 36" descr="Data from Node to DB" title="Data">
            <a:extLst>
              <a:ext uri="{FF2B5EF4-FFF2-40B4-BE49-F238E27FC236}">
                <a16:creationId xmlns:a16="http://schemas.microsoft.com/office/drawing/2014/main" id="{8F68AE5B-E430-674E-89CE-3FB4C5A6ADE0}"/>
              </a:ext>
            </a:extLst>
          </p:cNvPr>
          <p:cNvSpPr/>
          <p:nvPr/>
        </p:nvSpPr>
        <p:spPr bwMode="auto">
          <a:xfrm>
            <a:off x="2306507" y="3852837"/>
            <a:ext cx="643910" cy="319112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38" name="Freeform 37" descr="Data from Node to DB" title="Data">
            <a:extLst>
              <a:ext uri="{FF2B5EF4-FFF2-40B4-BE49-F238E27FC236}">
                <a16:creationId xmlns:a16="http://schemas.microsoft.com/office/drawing/2014/main" id="{1E3ED487-6A49-1B4B-AE27-9F0A2391F05A}"/>
              </a:ext>
            </a:extLst>
          </p:cNvPr>
          <p:cNvSpPr/>
          <p:nvPr/>
        </p:nvSpPr>
        <p:spPr bwMode="auto">
          <a:xfrm>
            <a:off x="3238062" y="3535590"/>
            <a:ext cx="643910" cy="407760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40" name="Freeform 39" descr="Data from Node to DB" title="Data">
            <a:extLst>
              <a:ext uri="{FF2B5EF4-FFF2-40B4-BE49-F238E27FC236}">
                <a16:creationId xmlns:a16="http://schemas.microsoft.com/office/drawing/2014/main" id="{B2B2DA92-C598-6B42-919D-24CEC43ABC71}"/>
              </a:ext>
            </a:extLst>
          </p:cNvPr>
          <p:cNvSpPr/>
          <p:nvPr/>
        </p:nvSpPr>
        <p:spPr bwMode="auto">
          <a:xfrm>
            <a:off x="4135307" y="3852837"/>
            <a:ext cx="643910" cy="319112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41" name="Freeform 40" descr="Data from Node to DB" title="Data">
            <a:extLst>
              <a:ext uri="{FF2B5EF4-FFF2-40B4-BE49-F238E27FC236}">
                <a16:creationId xmlns:a16="http://schemas.microsoft.com/office/drawing/2014/main" id="{4FC3D552-063F-5B4D-912A-E7E17E0FA5C0}"/>
              </a:ext>
            </a:extLst>
          </p:cNvPr>
          <p:cNvSpPr/>
          <p:nvPr/>
        </p:nvSpPr>
        <p:spPr bwMode="auto">
          <a:xfrm>
            <a:off x="5105400" y="4103489"/>
            <a:ext cx="643910" cy="373260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33" name="Group 32" descr="One lock on each of the nodes in the diagram" title="Locks">
            <a:extLst>
              <a:ext uri="{FF2B5EF4-FFF2-40B4-BE49-F238E27FC236}">
                <a16:creationId xmlns:a16="http://schemas.microsoft.com/office/drawing/2014/main" id="{BEE50DBB-8447-3844-9FFD-71634D323574}"/>
              </a:ext>
            </a:extLst>
          </p:cNvPr>
          <p:cNvGrpSpPr/>
          <p:nvPr/>
        </p:nvGrpSpPr>
        <p:grpSpPr>
          <a:xfrm>
            <a:off x="1642223" y="3915841"/>
            <a:ext cx="255269" cy="188783"/>
            <a:chOff x="2582562" y="5511114"/>
            <a:chExt cx="222422" cy="222421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08C7B917-1C23-B94C-81F4-FF6C18290CB6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58" name="Picture 57" descr="One lock on each of the nodes in the diagram" title="Locks">
              <a:extLst>
                <a:ext uri="{FF2B5EF4-FFF2-40B4-BE49-F238E27FC236}">
                  <a16:creationId xmlns:a16="http://schemas.microsoft.com/office/drawing/2014/main" id="{DDFE8025-8AF9-B046-B68B-F4147F5E191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59" name="Group 58" descr="One lock on each of the nodes in the diagram" title="Locks">
            <a:extLst>
              <a:ext uri="{FF2B5EF4-FFF2-40B4-BE49-F238E27FC236}">
                <a16:creationId xmlns:a16="http://schemas.microsoft.com/office/drawing/2014/main" id="{853E473A-3DF4-454F-B34C-E2CA3D896BBF}"/>
              </a:ext>
            </a:extLst>
          </p:cNvPr>
          <p:cNvGrpSpPr/>
          <p:nvPr/>
        </p:nvGrpSpPr>
        <p:grpSpPr>
          <a:xfrm>
            <a:off x="2577981" y="3656414"/>
            <a:ext cx="255269" cy="188783"/>
            <a:chOff x="2582562" y="5511114"/>
            <a:chExt cx="222422" cy="222421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A4583572-6A17-D643-887F-76D3EFFAEE55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61" name="Picture 60" descr="One lock on each of the nodes in the diagram" title="Locks">
              <a:extLst>
                <a:ext uri="{FF2B5EF4-FFF2-40B4-BE49-F238E27FC236}">
                  <a16:creationId xmlns:a16="http://schemas.microsoft.com/office/drawing/2014/main" id="{5DBDFF41-6AD0-9F40-8F65-D4FA4414D8B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62" name="Group 61" descr="One lock on each of the nodes in the diagram" title="Locks">
            <a:extLst>
              <a:ext uri="{FF2B5EF4-FFF2-40B4-BE49-F238E27FC236}">
                <a16:creationId xmlns:a16="http://schemas.microsoft.com/office/drawing/2014/main" id="{EFE2BFEF-1AA1-2F4F-B97E-96B0A383EB52}"/>
              </a:ext>
            </a:extLst>
          </p:cNvPr>
          <p:cNvGrpSpPr/>
          <p:nvPr/>
        </p:nvGrpSpPr>
        <p:grpSpPr>
          <a:xfrm>
            <a:off x="3528597" y="3383866"/>
            <a:ext cx="255269" cy="188783"/>
            <a:chOff x="2582562" y="5511114"/>
            <a:chExt cx="222422" cy="222421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805EDFBF-1783-FB44-B93E-8431E6E1FC53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64" name="Picture 63" descr="One lock on each of the nodes in the diagram" title="Locks">
              <a:extLst>
                <a:ext uri="{FF2B5EF4-FFF2-40B4-BE49-F238E27FC236}">
                  <a16:creationId xmlns:a16="http://schemas.microsoft.com/office/drawing/2014/main" id="{8EBA4BEA-567D-784A-A142-477C5BAD73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65" name="Group 64" descr="One lock on each of the nodes in the diagram" title="Locks">
            <a:extLst>
              <a:ext uri="{FF2B5EF4-FFF2-40B4-BE49-F238E27FC236}">
                <a16:creationId xmlns:a16="http://schemas.microsoft.com/office/drawing/2014/main" id="{3ED10CD7-3CC0-C741-80C6-B555B3D9C41C}"/>
              </a:ext>
            </a:extLst>
          </p:cNvPr>
          <p:cNvGrpSpPr/>
          <p:nvPr/>
        </p:nvGrpSpPr>
        <p:grpSpPr>
          <a:xfrm>
            <a:off x="4414418" y="3655228"/>
            <a:ext cx="255269" cy="188783"/>
            <a:chOff x="2582562" y="5511114"/>
            <a:chExt cx="222422" cy="222421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AACF728-AF6E-3245-9946-9428AFECBD13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67" name="Picture 66" descr="One lock on each of the nodes in the diagram" title="Locks">
              <a:extLst>
                <a:ext uri="{FF2B5EF4-FFF2-40B4-BE49-F238E27FC236}">
                  <a16:creationId xmlns:a16="http://schemas.microsoft.com/office/drawing/2014/main" id="{EADFF629-33D8-0E47-8FEE-0E575F405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68" name="Group 67" descr="One lock on each of the nodes in the diagram" title="Locks">
            <a:extLst>
              <a:ext uri="{FF2B5EF4-FFF2-40B4-BE49-F238E27FC236}">
                <a16:creationId xmlns:a16="http://schemas.microsoft.com/office/drawing/2014/main" id="{3764E618-CF39-614E-A9E8-50F8147BA7C2}"/>
              </a:ext>
            </a:extLst>
          </p:cNvPr>
          <p:cNvGrpSpPr/>
          <p:nvPr/>
        </p:nvGrpSpPr>
        <p:grpSpPr>
          <a:xfrm>
            <a:off x="5322770" y="3915841"/>
            <a:ext cx="255269" cy="188783"/>
            <a:chOff x="2582562" y="5511114"/>
            <a:chExt cx="222422" cy="222421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58AF6DCF-4F7D-E543-971F-39260387381C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70" name="Picture 69" descr="One lock on each of the nodes in the diagram" title="Locks">
              <a:extLst>
                <a:ext uri="{FF2B5EF4-FFF2-40B4-BE49-F238E27FC236}">
                  <a16:creationId xmlns:a16="http://schemas.microsoft.com/office/drawing/2014/main" id="{AEB14101-F9B9-6345-8E77-EB6A5FFE8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275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Distributed Commit: 2PC</a:t>
            </a:r>
          </a:p>
        </p:txBody>
      </p:sp>
    </p:spTree>
    <p:extLst>
      <p:ext uri="{BB962C8B-B14F-4D97-AF65-F5344CB8AC3E}">
        <p14:creationId xmlns:p14="http://schemas.microsoft.com/office/powerpoint/2010/main" val="159470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What Could Go Wrong? #2</a:t>
            </a:r>
            <a:endParaRPr lang="en-US" altLang="x-none" dirty="0"/>
          </a:p>
        </p:txBody>
      </p:sp>
      <p:sp>
        <p:nvSpPr>
          <p:cNvPr id="71682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077200" cy="3394472"/>
          </a:xfrm>
        </p:spPr>
        <p:txBody>
          <a:bodyPr/>
          <a:lstStyle/>
          <a:p>
            <a:r>
              <a:rPr lang="en-US" altLang="x-none" dirty="0"/>
              <a:t>Failures/Delays: Nodes</a:t>
            </a:r>
          </a:p>
          <a:p>
            <a:pPr lvl="1"/>
            <a:r>
              <a:rPr lang="en-US" altLang="x-none" dirty="0"/>
              <a:t>Commit? Abort?</a:t>
            </a:r>
          </a:p>
          <a:p>
            <a:pPr lvl="1"/>
            <a:r>
              <a:rPr lang="en-US" altLang="x-none" dirty="0"/>
              <a:t>When the node comes back, how does it recover in a world that </a:t>
            </a:r>
            <a:br>
              <a:rPr lang="en-US" altLang="x-none" dirty="0"/>
            </a:br>
            <a:r>
              <a:rPr lang="en-US" altLang="x-none" dirty="0"/>
              <a:t>moved forward?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007550" y="4248754"/>
            <a:ext cx="43794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×</a:t>
            </a:r>
          </a:p>
        </p:txBody>
      </p:sp>
      <p:pic>
        <p:nvPicPr>
          <p:cNvPr id="46" name="Picture 45" descr="5 databases, each has a shared nothing node. One of the nodes is the coordinator" title="Distributed System">
            <a:extLst>
              <a:ext uri="{FF2B5EF4-FFF2-40B4-BE49-F238E27FC236}">
                <a16:creationId xmlns:a16="http://schemas.microsoft.com/office/drawing/2014/main" id="{5F9EEDB9-05CC-1D48-959C-BB7397A92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738" y="3006021"/>
            <a:ext cx="5181600" cy="1845150"/>
          </a:xfrm>
          <a:prstGeom prst="rect">
            <a:avLst/>
          </a:prstGeom>
        </p:spPr>
      </p:pic>
      <p:pic>
        <p:nvPicPr>
          <p:cNvPr id="48" name="Picture 47" descr="Node 4 is a confused node, disconnected from everything else" title="Node 4">
            <a:extLst>
              <a:ext uri="{FF2B5EF4-FFF2-40B4-BE49-F238E27FC236}">
                <a16:creationId xmlns:a16="http://schemas.microsoft.com/office/drawing/2014/main" id="{59F6964B-4D3F-2543-B454-ED671E02DFD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714" t="17415" r="58311" b="6123"/>
          <a:stretch/>
        </p:blipFill>
        <p:spPr>
          <a:xfrm>
            <a:off x="3916352" y="3134280"/>
            <a:ext cx="620336" cy="768988"/>
          </a:xfrm>
          <a:prstGeom prst="rect">
            <a:avLst/>
          </a:prstGeom>
        </p:spPr>
      </p:pic>
      <p:pic>
        <p:nvPicPr>
          <p:cNvPr id="49" name="Picture 48" title="Node 4">
            <a:extLst>
              <a:ext uri="{FF2B5EF4-FFF2-40B4-BE49-F238E27FC236}">
                <a16:creationId xmlns:a16="http://schemas.microsoft.com/office/drawing/2014/main" id="{6CAE9BC8-7A06-D245-BA4E-9D53DC06F5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347" t="49604" r="40562" b="27419"/>
          <a:stretch/>
        </p:blipFill>
        <p:spPr>
          <a:xfrm>
            <a:off x="4104229" y="3263572"/>
            <a:ext cx="248219" cy="29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082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What Could Go Wrong? #2, Part 2</a:t>
            </a:r>
          </a:p>
        </p:txBody>
      </p:sp>
      <p:sp>
        <p:nvSpPr>
          <p:cNvPr id="716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Failures/Delays: Nodes</a:t>
            </a:r>
          </a:p>
          <a:p>
            <a:r>
              <a:rPr lang="en-US" altLang="x-none" dirty="0"/>
              <a:t>Failures/Delays: Messages</a:t>
            </a:r>
          </a:p>
          <a:p>
            <a:pPr lvl="1"/>
            <a:r>
              <a:rPr lang="en-US" altLang="x-none" dirty="0"/>
              <a:t>Non-deterministic (random) reordering per channel, interleaving across channels </a:t>
            </a:r>
          </a:p>
          <a:p>
            <a:pPr lvl="1"/>
            <a:r>
              <a:rPr lang="en-US" altLang="x-none" dirty="0"/>
              <a:t>“Lost” (very delayed) messages</a:t>
            </a:r>
          </a:p>
        </p:txBody>
      </p:sp>
      <p:pic>
        <p:nvPicPr>
          <p:cNvPr id="68" name="Picture 67" descr="5 databases, each has a shared nothing node. One of the nodes is the coordinator" title="Distributed System">
            <a:extLst>
              <a:ext uri="{FF2B5EF4-FFF2-40B4-BE49-F238E27FC236}">
                <a16:creationId xmlns:a16="http://schemas.microsoft.com/office/drawing/2014/main" id="{2FC9ABDC-0315-6247-A13F-7DD984F64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738" y="3006021"/>
            <a:ext cx="5181600" cy="1845150"/>
          </a:xfrm>
          <a:prstGeom prst="rect">
            <a:avLst/>
          </a:prstGeom>
        </p:spPr>
      </p:pic>
      <p:sp>
        <p:nvSpPr>
          <p:cNvPr id="69" name="Folded Corner 68" descr="Red box on channel 2 between node 2 and DBMS 2" title="Channel 2">
            <a:extLst>
              <a:ext uri="{FF2B5EF4-FFF2-40B4-BE49-F238E27FC236}">
                <a16:creationId xmlns:a16="http://schemas.microsoft.com/office/drawing/2014/main" id="{049B9283-AE94-F048-A3E7-E63E3F07D691}"/>
              </a:ext>
            </a:extLst>
          </p:cNvPr>
          <p:cNvSpPr/>
          <p:nvPr/>
        </p:nvSpPr>
        <p:spPr bwMode="auto">
          <a:xfrm>
            <a:off x="2362200" y="3860759"/>
            <a:ext cx="197936" cy="197936"/>
          </a:xfrm>
          <a:prstGeom prst="foldedCorner">
            <a:avLst/>
          </a:prstGeom>
          <a:solidFill>
            <a:srgbClr val="FF000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70" name="Folded Corner 69" descr="Yellow box on channel 2 between node 2 and DBMS " title="Channel 3">
            <a:extLst>
              <a:ext uri="{FF2B5EF4-FFF2-40B4-BE49-F238E27FC236}">
                <a16:creationId xmlns:a16="http://schemas.microsoft.com/office/drawing/2014/main" id="{0BA5542C-132A-5F40-BBC4-7C56287AE447}"/>
              </a:ext>
            </a:extLst>
          </p:cNvPr>
          <p:cNvSpPr/>
          <p:nvPr/>
        </p:nvSpPr>
        <p:spPr bwMode="auto">
          <a:xfrm>
            <a:off x="2375117" y="4121969"/>
            <a:ext cx="197936" cy="197936"/>
          </a:xfrm>
          <a:prstGeom prst="foldedCorner">
            <a:avLst/>
          </a:prstGeom>
          <a:solidFill>
            <a:srgbClr val="FFFF0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71" name="Folded Corner 70" descr="Green box on channel 1 between node 1 and DBMS 1" title="Chanel 1">
            <a:extLst>
              <a:ext uri="{FF2B5EF4-FFF2-40B4-BE49-F238E27FC236}">
                <a16:creationId xmlns:a16="http://schemas.microsoft.com/office/drawing/2014/main" id="{B010C8D1-16DF-3F46-89E7-6519C3AB6981}"/>
              </a:ext>
            </a:extLst>
          </p:cNvPr>
          <p:cNvSpPr/>
          <p:nvPr/>
        </p:nvSpPr>
        <p:spPr bwMode="auto">
          <a:xfrm>
            <a:off x="1468257" y="4220937"/>
            <a:ext cx="197936" cy="197936"/>
          </a:xfrm>
          <a:prstGeom prst="foldedCorner">
            <a:avLst/>
          </a:prstGeom>
          <a:solidFill>
            <a:srgbClr val="21782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72" name="Folded Corner 71" descr="Purple box on channel 3 between node 3 and DBMS 2" title="Channel 4">
            <a:extLst>
              <a:ext uri="{FF2B5EF4-FFF2-40B4-BE49-F238E27FC236}">
                <a16:creationId xmlns:a16="http://schemas.microsoft.com/office/drawing/2014/main" id="{E8489BFF-B03E-BE41-A43C-5B685A91E64A}"/>
              </a:ext>
            </a:extLst>
          </p:cNvPr>
          <p:cNvSpPr/>
          <p:nvPr/>
        </p:nvSpPr>
        <p:spPr bwMode="auto">
          <a:xfrm>
            <a:off x="3352800" y="3638550"/>
            <a:ext cx="197936" cy="197936"/>
          </a:xfrm>
          <a:prstGeom prst="foldedCorner">
            <a:avLst/>
          </a:prstGeom>
          <a:solidFill>
            <a:srgbClr val="7030A0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311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78 0.11883 C 0.03107 0.11883 0.19878 0.13457 0.20121 0.11636 C 0.20399 0.09753 0.20173 0.09444 0.20173 0.07346 L 0.20173 0.03179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60" y="-40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6 0.15216 C 0.03177 0.15216 0.20017 0.18365 0.2026 0.14784 C 0.20538 0.11142 0.20312 0.10463 0.20312 0.06297 L 0.20312 -0.01913 " pathEditMode="relative" rAng="0" ptsTypes="AAAA">
                                      <p:cBhvr>
                                        <p:cTn id="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95" y="-793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68 0.10433 C 0.04566 0.10433 0.29792 0.12963 0.30157 0.10124 C 0.30573 0.07315 0.30226 0.06729 0.30226 0.03488 L 0.30226 -0.0287 " pathEditMode="relative" rAng="0" ptsTypes="AAAA">
                                      <p:cBhvr>
                                        <p:cTn id="10" dur="1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17" y="-614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3.20988E-6 L -5.55556E-7 0.32315 " pathEditMode="relative" rAng="0" ptsTypes="AA">
                                      <p:cBhvr>
                                        <p:cTn id="12" dur="2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61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70" grpId="0" animBg="1"/>
      <p:bldP spid="71" grpId="0" animBg="1"/>
      <p:bldP spid="7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What Could Go Wrong? #2, Part 3</a:t>
            </a:r>
          </a:p>
        </p:txBody>
      </p:sp>
      <p:sp>
        <p:nvSpPr>
          <p:cNvPr id="716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Failures/Delays: Nodes</a:t>
            </a:r>
          </a:p>
          <a:p>
            <a:r>
              <a:rPr lang="en-US" altLang="x-none" dirty="0"/>
              <a:t>Failures/Delays: Messages</a:t>
            </a:r>
          </a:p>
          <a:p>
            <a:pPr lvl="1"/>
            <a:r>
              <a:rPr lang="en-US" altLang="x-none" dirty="0"/>
              <a:t>Non-deterministic reordering per channel, interleaving across channels </a:t>
            </a:r>
          </a:p>
          <a:p>
            <a:pPr lvl="1"/>
            <a:r>
              <a:rPr lang="en-US" altLang="x-none" dirty="0"/>
              <a:t>“Lost” (very delayed) messages</a:t>
            </a:r>
          </a:p>
          <a:p>
            <a:r>
              <a:rPr lang="en-US" altLang="x-none" dirty="0"/>
              <a:t>How do all nodes agree on Commit vs. Abort?</a:t>
            </a:r>
          </a:p>
        </p:txBody>
      </p:sp>
      <p:pic>
        <p:nvPicPr>
          <p:cNvPr id="44" name="Picture 43" descr="5 databases, each has a shared nothing node. One of the nodes is the coordinator" title="Distributed System">
            <a:extLst>
              <a:ext uri="{FF2B5EF4-FFF2-40B4-BE49-F238E27FC236}">
                <a16:creationId xmlns:a16="http://schemas.microsoft.com/office/drawing/2014/main" id="{4F7FC160-C7CC-6B46-8659-7B0EBEAF1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738" y="3006021"/>
            <a:ext cx="5181600" cy="184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081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Basic Idea: Distributed Voting</a:t>
            </a:r>
          </a:p>
        </p:txBody>
      </p:sp>
      <p:sp>
        <p:nvSpPr>
          <p:cNvPr id="716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sz="1800" dirty="0"/>
              <a:t>Vote for Commitment</a:t>
            </a:r>
          </a:p>
          <a:p>
            <a:pPr lvl="1"/>
            <a:r>
              <a:rPr lang="en-US" altLang="x-none" sz="1650" dirty="0"/>
              <a:t>How many votes does a commit need to win?</a:t>
            </a:r>
          </a:p>
          <a:p>
            <a:pPr lvl="1"/>
            <a:r>
              <a:rPr lang="en-US" altLang="x-none" sz="1650" dirty="0"/>
              <a:t>Any single node could observe a problem (e.g. deadlock, constraint violation)</a:t>
            </a:r>
          </a:p>
          <a:p>
            <a:pPr lvl="1"/>
            <a:r>
              <a:rPr lang="en-US" altLang="x-none" sz="1650" dirty="0"/>
              <a:t>Hence must be unanimous.</a:t>
            </a:r>
            <a:endParaRPr lang="en-US" altLang="x-none" sz="1500" dirty="0"/>
          </a:p>
        </p:txBody>
      </p:sp>
      <p:grpSp>
        <p:nvGrpSpPr>
          <p:cNvPr id="45" name="Group 44" descr="An arrow pointing at DBMS 3 (coordinate node)" title="Coordinator"/>
          <p:cNvGrpSpPr/>
          <p:nvPr/>
        </p:nvGrpSpPr>
        <p:grpSpPr>
          <a:xfrm>
            <a:off x="1676400" y="2647950"/>
            <a:ext cx="1322615" cy="769598"/>
            <a:chOff x="1260389" y="4053016"/>
            <a:chExt cx="1763486" cy="1026130"/>
          </a:xfrm>
        </p:grpSpPr>
        <p:sp>
          <p:nvSpPr>
            <p:cNvPr id="46" name="TextBox 45" descr="An arrow pointing at DBMS 3 (coordinate node)" title="Coordinate"/>
            <p:cNvSpPr txBox="1"/>
            <p:nvPr/>
          </p:nvSpPr>
          <p:spPr>
            <a:xfrm>
              <a:off x="1260389" y="4053016"/>
              <a:ext cx="536898" cy="492442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Helvetica Neue" charset="0"/>
                  <a:ea typeface="Helvetica Neue" charset="0"/>
                  <a:cs typeface="Helvetica Neue" charset="0"/>
                </a:rPr>
                <a:t>T</a:t>
              </a:r>
              <a:r>
                <a:rPr lang="en-US" baseline="-25000" dirty="0">
                  <a:solidFill>
                    <a:schemeClr val="tx2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</a:p>
          </p:txBody>
        </p:sp>
        <p:cxnSp>
          <p:nvCxnSpPr>
            <p:cNvPr id="47" name="Straight Arrow Connector 46"/>
            <p:cNvCxnSpPr/>
            <p:nvPr/>
          </p:nvCxnSpPr>
          <p:spPr bwMode="auto">
            <a:xfrm>
              <a:off x="1497794" y="4514681"/>
              <a:ext cx="1526081" cy="564465"/>
            </a:xfrm>
            <a:prstGeom prst="straightConnector1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pic>
        <p:nvPicPr>
          <p:cNvPr id="48" name="Picture 47" descr="5 databases, each has a shared nothing node. One of the nodes is the coordinator" title="Distributed System">
            <a:extLst>
              <a:ext uri="{FF2B5EF4-FFF2-40B4-BE49-F238E27FC236}">
                <a16:creationId xmlns:a16="http://schemas.microsoft.com/office/drawing/2014/main" id="{3B5E65F2-3EE7-6345-A202-E46823F0B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738" y="3006021"/>
            <a:ext cx="5181600" cy="1845150"/>
          </a:xfrm>
          <a:prstGeom prst="rect">
            <a:avLst/>
          </a:prstGeom>
        </p:spPr>
      </p:pic>
      <p:sp>
        <p:nvSpPr>
          <p:cNvPr id="3" name="TextBox 2" descr="C(T1)" title="Coordinate Node Fn">
            <a:extLst>
              <a:ext uri="{FF2B5EF4-FFF2-40B4-BE49-F238E27FC236}">
                <a16:creationId xmlns:a16="http://schemas.microsoft.com/office/drawing/2014/main" id="{62647313-892E-764D-8A8B-A601A3CB22BC}"/>
              </a:ext>
            </a:extLst>
          </p:cNvPr>
          <p:cNvSpPr txBox="1"/>
          <p:nvPr/>
        </p:nvSpPr>
        <p:spPr>
          <a:xfrm>
            <a:off x="2988129" y="3134536"/>
            <a:ext cx="51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-25000" dirty="0"/>
              <a:t>C(T1)</a:t>
            </a:r>
          </a:p>
        </p:txBody>
      </p:sp>
    </p:spTree>
    <p:extLst>
      <p:ext uri="{BB962C8B-B14F-4D97-AF65-F5344CB8AC3E}">
        <p14:creationId xmlns:p14="http://schemas.microsoft.com/office/powerpoint/2010/main" val="18041051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Distributed voting?  How?</a:t>
            </a:r>
            <a:endParaRPr lang="en-US" altLang="x-none" dirty="0"/>
          </a:p>
        </p:txBody>
      </p:sp>
      <p:sp>
        <p:nvSpPr>
          <p:cNvPr id="716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How do we implement distributed voting?!</a:t>
            </a:r>
          </a:p>
          <a:p>
            <a:pPr lvl="2"/>
            <a:r>
              <a:rPr lang="en-US" altLang="x-none" dirty="0"/>
              <a:t>In the face of message/node failure/delay?</a:t>
            </a:r>
          </a:p>
        </p:txBody>
      </p:sp>
      <p:grpSp>
        <p:nvGrpSpPr>
          <p:cNvPr id="45" name="Group 44" descr="An arrow pointing at DBMS 3 (coordinate node)" title="Coordinator">
            <a:extLst>
              <a:ext uri="{FF2B5EF4-FFF2-40B4-BE49-F238E27FC236}">
                <a16:creationId xmlns:a16="http://schemas.microsoft.com/office/drawing/2014/main" id="{7EF4CB03-E9D1-8E49-A258-5BC5A7D7A0CE}"/>
              </a:ext>
            </a:extLst>
          </p:cNvPr>
          <p:cNvGrpSpPr/>
          <p:nvPr/>
        </p:nvGrpSpPr>
        <p:grpSpPr>
          <a:xfrm>
            <a:off x="1676400" y="2647950"/>
            <a:ext cx="1322615" cy="769598"/>
            <a:chOff x="1260389" y="4053016"/>
            <a:chExt cx="1763486" cy="1026130"/>
          </a:xfrm>
        </p:grpSpPr>
        <p:sp>
          <p:nvSpPr>
            <p:cNvPr id="51" name="TextBox 50" descr="An arrow pointing at DBMS 3 (coordinate node)" title="Coordinate">
              <a:extLst>
                <a:ext uri="{FF2B5EF4-FFF2-40B4-BE49-F238E27FC236}">
                  <a16:creationId xmlns:a16="http://schemas.microsoft.com/office/drawing/2014/main" id="{A13221C5-65A4-2744-B854-0C55367A95EF}"/>
                </a:ext>
              </a:extLst>
            </p:cNvPr>
            <p:cNvSpPr txBox="1"/>
            <p:nvPr/>
          </p:nvSpPr>
          <p:spPr>
            <a:xfrm>
              <a:off x="1260389" y="4053016"/>
              <a:ext cx="536898" cy="492442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Helvetica Neue" charset="0"/>
                  <a:ea typeface="Helvetica Neue" charset="0"/>
                  <a:cs typeface="Helvetica Neue" charset="0"/>
                </a:rPr>
                <a:t>T</a:t>
              </a:r>
              <a:r>
                <a:rPr lang="en-US" baseline="-25000" dirty="0">
                  <a:solidFill>
                    <a:schemeClr val="tx2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7CFBBB8D-5B48-DB46-A31B-C290D0007FD2}"/>
                </a:ext>
              </a:extLst>
            </p:cNvPr>
            <p:cNvCxnSpPr/>
            <p:nvPr/>
          </p:nvCxnSpPr>
          <p:spPr bwMode="auto">
            <a:xfrm>
              <a:off x="1497794" y="4514681"/>
              <a:ext cx="1526081" cy="564465"/>
            </a:xfrm>
            <a:prstGeom prst="straightConnector1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pic>
        <p:nvPicPr>
          <p:cNvPr id="53" name="Picture 52" descr="5 databases, each has a shared nothing node. One of the nodes is the coordinator" title="Distributed System">
            <a:extLst>
              <a:ext uri="{FF2B5EF4-FFF2-40B4-BE49-F238E27FC236}">
                <a16:creationId xmlns:a16="http://schemas.microsoft.com/office/drawing/2014/main" id="{37F8F829-CFD8-5747-9D34-64B1075F8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738" y="3006021"/>
            <a:ext cx="5181600" cy="1845150"/>
          </a:xfrm>
          <a:prstGeom prst="rect">
            <a:avLst/>
          </a:prstGeom>
        </p:spPr>
      </p:pic>
      <p:sp>
        <p:nvSpPr>
          <p:cNvPr id="54" name="TextBox 53" descr="C(T1)" title="Coordinate Node Fn">
            <a:extLst>
              <a:ext uri="{FF2B5EF4-FFF2-40B4-BE49-F238E27FC236}">
                <a16:creationId xmlns:a16="http://schemas.microsoft.com/office/drawing/2014/main" id="{DABCBD71-3B04-8341-977B-07190668FA49}"/>
              </a:ext>
            </a:extLst>
          </p:cNvPr>
          <p:cNvSpPr txBox="1"/>
          <p:nvPr/>
        </p:nvSpPr>
        <p:spPr>
          <a:xfrm>
            <a:off x="2988129" y="3134536"/>
            <a:ext cx="5132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-25000" dirty="0"/>
              <a:t>C(T1)</a:t>
            </a:r>
          </a:p>
        </p:txBody>
      </p:sp>
    </p:spTree>
    <p:extLst>
      <p:ext uri="{BB962C8B-B14F-4D97-AF65-F5344CB8AC3E}">
        <p14:creationId xmlns:p14="http://schemas.microsoft.com/office/powerpoint/2010/main" val="425794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Distributed vs. Parallel?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Earlier we discussed Parallel DBMSs</a:t>
            </a:r>
          </a:p>
          <a:p>
            <a:pPr lvl="1"/>
            <a:r>
              <a:rPr lang="en-US" dirty="0"/>
              <a:t>Shared-memory</a:t>
            </a:r>
          </a:p>
          <a:p>
            <a:pPr lvl="1"/>
            <a:r>
              <a:rPr lang="en-US" dirty="0"/>
              <a:t>Shared-disk</a:t>
            </a:r>
          </a:p>
          <a:p>
            <a:pPr lvl="1"/>
            <a:r>
              <a:rPr lang="en-US" dirty="0"/>
              <a:t>Shared-nothing</a:t>
            </a:r>
          </a:p>
          <a:p>
            <a:r>
              <a:rPr lang="en-US" dirty="0"/>
              <a:t>Distributed is basically </a:t>
            </a:r>
            <a:r>
              <a:rPr lang="en-US" b="1" dirty="0"/>
              <a:t>shared-nothing parallel</a:t>
            </a:r>
          </a:p>
          <a:p>
            <a:pPr lvl="1"/>
            <a:r>
              <a:rPr lang="en-US" dirty="0"/>
              <a:t>Perhaps with a slower network</a:t>
            </a:r>
          </a:p>
        </p:txBody>
      </p:sp>
    </p:spTree>
    <p:extLst>
      <p:ext uri="{BB962C8B-B14F-4D97-AF65-F5344CB8AC3E}">
        <p14:creationId xmlns:p14="http://schemas.microsoft.com/office/powerpoint/2010/main" val="602612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2-Phase Commit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x-none" dirty="0"/>
              <a:t>A.k.a. 2PC.  (</a:t>
            </a:r>
            <a:r>
              <a:rPr lang="en-US" altLang="x-none" b="1" i="1" dirty="0"/>
              <a:t>Not to be confused with 2PL</a:t>
            </a:r>
            <a:r>
              <a:rPr lang="en-US" altLang="x-none" dirty="0"/>
              <a:t>!)</a:t>
            </a:r>
          </a:p>
          <a:p>
            <a:pPr>
              <a:spcBef>
                <a:spcPts val="1500"/>
              </a:spcBef>
              <a:spcAft>
                <a:spcPts val="1500"/>
              </a:spcAft>
            </a:pPr>
            <a:r>
              <a:rPr lang="en-US" altLang="x-none" dirty="0"/>
              <a:t>Like a wedding ceremony! (distributed commit protocol)</a:t>
            </a:r>
          </a:p>
          <a:p>
            <a:r>
              <a:rPr lang="en-US" altLang="x-none" dirty="0"/>
              <a:t> </a:t>
            </a:r>
            <a:r>
              <a:rPr lang="en-US" altLang="x-none" b="1" dirty="0"/>
              <a:t>Phase 1: </a:t>
            </a:r>
            <a:r>
              <a:rPr lang="en-US" altLang="en-US" b="1" dirty="0"/>
              <a:t>“</a:t>
            </a:r>
            <a:r>
              <a:rPr lang="en-US" altLang="x-none" b="1" dirty="0"/>
              <a:t>do you take this man/woman...</a:t>
            </a:r>
            <a:r>
              <a:rPr lang="en-US" altLang="en-US" b="1" dirty="0"/>
              <a:t>”</a:t>
            </a:r>
            <a:endParaRPr lang="en-US" altLang="ja-JP" b="1" dirty="0"/>
          </a:p>
          <a:p>
            <a:pPr lvl="1"/>
            <a:r>
              <a:rPr lang="en-US" altLang="x-none" dirty="0"/>
              <a:t>Coordinator tells participants to </a:t>
            </a:r>
            <a:r>
              <a:rPr lang="en-US" altLang="en-US" dirty="0"/>
              <a:t>“</a:t>
            </a:r>
            <a:r>
              <a:rPr lang="en-US" altLang="x-none" dirty="0"/>
              <a:t>prepare</a:t>
            </a:r>
            <a:r>
              <a:rPr lang="en-US" altLang="en-US" dirty="0"/>
              <a:t>”</a:t>
            </a:r>
            <a:endParaRPr lang="en-US" altLang="x-none" dirty="0"/>
          </a:p>
          <a:p>
            <a:pPr lvl="1"/>
            <a:r>
              <a:rPr lang="en-US" altLang="x-none" dirty="0"/>
              <a:t>Participants respond with yes/no votes</a:t>
            </a:r>
          </a:p>
          <a:p>
            <a:pPr lvl="2"/>
            <a:r>
              <a:rPr lang="en-US" altLang="x-none" dirty="0"/>
              <a:t>Unanimity required for yes!</a:t>
            </a:r>
          </a:p>
          <a:p>
            <a:pPr>
              <a:spcBef>
                <a:spcPts val="1000"/>
              </a:spcBef>
            </a:pPr>
            <a:r>
              <a:rPr lang="en-US" altLang="x-none" b="1" dirty="0"/>
              <a:t> Phase 2: </a:t>
            </a:r>
            <a:r>
              <a:rPr lang="en-US" altLang="en-US" b="1" dirty="0"/>
              <a:t>“</a:t>
            </a:r>
            <a:r>
              <a:rPr lang="en-US" altLang="x-none" b="1" dirty="0"/>
              <a:t>I now pronounce you...</a:t>
            </a:r>
            <a:r>
              <a:rPr lang="en-US" altLang="en-US" b="1" dirty="0"/>
              <a:t>”</a:t>
            </a:r>
            <a:endParaRPr lang="en-US" altLang="x-none" b="1" dirty="0"/>
          </a:p>
          <a:p>
            <a:pPr lvl="1"/>
            <a:r>
              <a:rPr lang="en-US" altLang="x-none" dirty="0"/>
              <a:t>Coordinator disseminates result of the vote</a:t>
            </a:r>
          </a:p>
          <a:p>
            <a:pPr>
              <a:spcBef>
                <a:spcPts val="1000"/>
              </a:spcBef>
            </a:pPr>
            <a:r>
              <a:rPr lang="en-US" altLang="x-none" dirty="0"/>
              <a:t> Need to do some logging for failure handling....</a:t>
            </a:r>
          </a:p>
        </p:txBody>
      </p:sp>
    </p:spTree>
    <p:extLst>
      <p:ext uri="{BB962C8B-B14F-4D97-AF65-F5344CB8AC3E}">
        <p14:creationId xmlns:p14="http://schemas.microsoft.com/office/powerpoint/2010/main" val="6553643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2-Phase Commit, Part 1</a:t>
            </a:r>
          </a:p>
        </p:txBody>
      </p:sp>
      <p:sp>
        <p:nvSpPr>
          <p:cNvPr id="72706" name="Content Placeholder 2"/>
          <p:cNvSpPr>
            <a:spLocks noGrp="1"/>
          </p:cNvSpPr>
          <p:nvPr>
            <p:ph idx="1"/>
          </p:nvPr>
        </p:nvSpPr>
        <p:spPr>
          <a:xfrm>
            <a:off x="0" y="1200151"/>
            <a:ext cx="8229600" cy="3394472"/>
          </a:xfrm>
        </p:spPr>
        <p:txBody>
          <a:bodyPr/>
          <a:lstStyle/>
          <a:p>
            <a:r>
              <a:rPr lang="en-US" altLang="x-none" b="1" dirty="0"/>
              <a:t>Phase 1:</a:t>
            </a:r>
          </a:p>
          <a:p>
            <a:pPr lvl="1"/>
            <a:r>
              <a:rPr lang="en-US" altLang="x-none" b="1" dirty="0"/>
              <a:t>Coordinator tells participants to </a:t>
            </a:r>
            <a:r>
              <a:rPr lang="en-US" altLang="en-US" b="1" dirty="0"/>
              <a:t>“</a:t>
            </a:r>
            <a:r>
              <a:rPr lang="en-US" altLang="x-none" b="1" dirty="0"/>
              <a:t>prepare</a:t>
            </a:r>
            <a:r>
              <a:rPr lang="en-US" altLang="en-US" b="1" dirty="0"/>
              <a:t>”</a:t>
            </a:r>
            <a:endParaRPr lang="en-US" altLang="x-none" b="1" dirty="0"/>
          </a:p>
          <a:p>
            <a:pPr lvl="1"/>
            <a:r>
              <a:rPr lang="en-US" altLang="x-none" dirty="0"/>
              <a:t>Participants respond with yes/no votes</a:t>
            </a:r>
          </a:p>
          <a:p>
            <a:pPr lvl="2"/>
            <a:r>
              <a:rPr lang="en-US" altLang="x-none" dirty="0"/>
              <a:t>Unanimity required for commit!</a:t>
            </a:r>
          </a:p>
          <a:p>
            <a:r>
              <a:rPr lang="en-US" altLang="x-none" dirty="0"/>
              <a:t>Phase 2:</a:t>
            </a:r>
          </a:p>
          <a:p>
            <a:pPr lvl="1"/>
            <a:r>
              <a:rPr lang="en-US" altLang="x-none" dirty="0"/>
              <a:t>Coordinator disseminates result of the vote</a:t>
            </a:r>
          </a:p>
          <a:p>
            <a:pPr lvl="1"/>
            <a:r>
              <a:rPr lang="en-US" altLang="x-none" dirty="0"/>
              <a:t>Participants respond with Ack</a:t>
            </a:r>
          </a:p>
        </p:txBody>
      </p:sp>
      <p:pic>
        <p:nvPicPr>
          <p:cNvPr id="114" name="Picture 113" descr="Prepare T(1)" title="Coordinator No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9525" y="1317949"/>
            <a:ext cx="904875" cy="1181100"/>
          </a:xfrm>
          <a:prstGeom prst="rect">
            <a:avLst/>
          </a:prstGeom>
        </p:spPr>
      </p:pic>
      <p:pic>
        <p:nvPicPr>
          <p:cNvPr id="127" name="Picture 126" title="Nod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816" y="221722"/>
            <a:ext cx="489813" cy="731769"/>
          </a:xfrm>
          <a:prstGeom prst="rect">
            <a:avLst/>
          </a:prstGeom>
        </p:spPr>
      </p:pic>
      <p:sp>
        <p:nvSpPr>
          <p:cNvPr id="2" name="TextBox 1" title="Prepare(T1)"/>
          <p:cNvSpPr txBox="1"/>
          <p:nvPr/>
        </p:nvSpPr>
        <p:spPr>
          <a:xfrm>
            <a:off x="7396353" y="2455264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140" name="TextBox 139" title="Prepare(T1)"/>
          <p:cNvSpPr txBox="1"/>
          <p:nvPr/>
        </p:nvSpPr>
        <p:spPr>
          <a:xfrm>
            <a:off x="7396353" y="2455264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141" name="TextBox 140" title="Prepare(T1)"/>
          <p:cNvSpPr txBox="1"/>
          <p:nvPr/>
        </p:nvSpPr>
        <p:spPr>
          <a:xfrm>
            <a:off x="7396353" y="2455264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142" name="TextBox 141" title="Prepare(T1)"/>
          <p:cNvSpPr txBox="1"/>
          <p:nvPr/>
        </p:nvSpPr>
        <p:spPr>
          <a:xfrm>
            <a:off x="7396353" y="2455264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35" name="Picture 34" title="Node 2">
            <a:extLst>
              <a:ext uri="{FF2B5EF4-FFF2-40B4-BE49-F238E27FC236}">
                <a16:creationId xmlns:a16="http://schemas.microsoft.com/office/drawing/2014/main" id="{16DC83F3-8CBE-0B49-8410-93DB2C03C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059" y="1460922"/>
            <a:ext cx="489813" cy="731769"/>
          </a:xfrm>
          <a:prstGeom prst="rect">
            <a:avLst/>
          </a:prstGeom>
        </p:spPr>
      </p:pic>
      <p:pic>
        <p:nvPicPr>
          <p:cNvPr id="37" name="Picture 36" title="Node 3">
            <a:extLst>
              <a:ext uri="{FF2B5EF4-FFF2-40B4-BE49-F238E27FC236}">
                <a16:creationId xmlns:a16="http://schemas.microsoft.com/office/drawing/2014/main" id="{1A7A34D3-EFDF-174B-97A5-2A83F82F8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060" y="2590384"/>
            <a:ext cx="489813" cy="731769"/>
          </a:xfrm>
          <a:prstGeom prst="rect">
            <a:avLst/>
          </a:prstGeom>
        </p:spPr>
      </p:pic>
      <p:pic>
        <p:nvPicPr>
          <p:cNvPr id="38" name="Picture 37" title="Node 4">
            <a:extLst>
              <a:ext uri="{FF2B5EF4-FFF2-40B4-BE49-F238E27FC236}">
                <a16:creationId xmlns:a16="http://schemas.microsoft.com/office/drawing/2014/main" id="{F18F0050-7A61-1F46-830C-83E26995D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7479" y="3650409"/>
            <a:ext cx="489813" cy="731769"/>
          </a:xfrm>
          <a:prstGeom prst="rect">
            <a:avLst/>
          </a:prstGeom>
        </p:spPr>
      </p:pic>
      <p:sp>
        <p:nvSpPr>
          <p:cNvPr id="42" name="TextBox 41" title="Prepare(T1)">
            <a:extLst>
              <a:ext uri="{FF2B5EF4-FFF2-40B4-BE49-F238E27FC236}">
                <a16:creationId xmlns:a16="http://schemas.microsoft.com/office/drawing/2014/main" id="{33F08AA8-608A-FC44-8C2B-0691EAB2FBA7}"/>
              </a:ext>
            </a:extLst>
          </p:cNvPr>
          <p:cNvSpPr txBox="1"/>
          <p:nvPr/>
        </p:nvSpPr>
        <p:spPr>
          <a:xfrm>
            <a:off x="7396353" y="2455264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24439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2-Phase Commit, Part 2</a:t>
            </a:r>
          </a:p>
        </p:txBody>
      </p:sp>
      <p:sp>
        <p:nvSpPr>
          <p:cNvPr id="72706" name="Content Placeholder 2"/>
          <p:cNvSpPr>
            <a:spLocks noGrp="1"/>
          </p:cNvSpPr>
          <p:nvPr>
            <p:ph idx="1"/>
          </p:nvPr>
        </p:nvSpPr>
        <p:spPr>
          <a:xfrm>
            <a:off x="0" y="1200151"/>
            <a:ext cx="8229600" cy="3394472"/>
          </a:xfrm>
        </p:spPr>
        <p:txBody>
          <a:bodyPr/>
          <a:lstStyle/>
          <a:p>
            <a:r>
              <a:rPr lang="en-US" altLang="x-none" b="1" dirty="0"/>
              <a:t>Phase 1:</a:t>
            </a:r>
          </a:p>
          <a:p>
            <a:pPr lvl="1"/>
            <a:r>
              <a:rPr lang="en-US" altLang="x-none" b="1" dirty="0"/>
              <a:t>Coordinator tells participants to </a:t>
            </a:r>
            <a:r>
              <a:rPr lang="en-US" altLang="en-US" b="1" dirty="0"/>
              <a:t>“</a:t>
            </a:r>
            <a:r>
              <a:rPr lang="en-US" altLang="x-none" b="1" dirty="0"/>
              <a:t>prepare</a:t>
            </a:r>
            <a:r>
              <a:rPr lang="en-US" altLang="en-US" b="1" dirty="0"/>
              <a:t>”</a:t>
            </a:r>
            <a:endParaRPr lang="en-US" altLang="x-none" b="1" dirty="0"/>
          </a:p>
          <a:p>
            <a:pPr lvl="1"/>
            <a:r>
              <a:rPr lang="en-US" altLang="x-none" dirty="0"/>
              <a:t>Participants respond with yes/no votes</a:t>
            </a:r>
          </a:p>
          <a:p>
            <a:pPr lvl="2"/>
            <a:r>
              <a:rPr lang="en-US" altLang="x-none" dirty="0"/>
              <a:t>Unanimity required for commit!</a:t>
            </a:r>
          </a:p>
          <a:p>
            <a:r>
              <a:rPr lang="en-US" altLang="x-none" dirty="0"/>
              <a:t>Phase 2:</a:t>
            </a:r>
          </a:p>
          <a:p>
            <a:pPr lvl="1"/>
            <a:r>
              <a:rPr lang="en-US" altLang="x-none" dirty="0"/>
              <a:t>Coordinator disseminates result of the vote</a:t>
            </a:r>
          </a:p>
          <a:p>
            <a:pPr lvl="1"/>
            <a:r>
              <a:rPr lang="en-US" altLang="x-none" dirty="0"/>
              <a:t>Participants respond with Ack</a:t>
            </a:r>
          </a:p>
        </p:txBody>
      </p:sp>
      <p:pic>
        <p:nvPicPr>
          <p:cNvPr id="127" name="Picture 126" title="Nod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816" y="221722"/>
            <a:ext cx="489813" cy="731769"/>
          </a:xfrm>
          <a:prstGeom prst="rect">
            <a:avLst/>
          </a:prstGeom>
        </p:spPr>
      </p:pic>
      <p:pic>
        <p:nvPicPr>
          <p:cNvPr id="35" name="Picture 34" title="Node 2">
            <a:extLst>
              <a:ext uri="{FF2B5EF4-FFF2-40B4-BE49-F238E27FC236}">
                <a16:creationId xmlns:a16="http://schemas.microsoft.com/office/drawing/2014/main" id="{16DC83F3-8CBE-0B49-8410-93DB2C03C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59" y="1460922"/>
            <a:ext cx="489813" cy="731769"/>
          </a:xfrm>
          <a:prstGeom prst="rect">
            <a:avLst/>
          </a:prstGeom>
        </p:spPr>
      </p:pic>
      <p:pic>
        <p:nvPicPr>
          <p:cNvPr id="37" name="Picture 36" title="Node 3">
            <a:extLst>
              <a:ext uri="{FF2B5EF4-FFF2-40B4-BE49-F238E27FC236}">
                <a16:creationId xmlns:a16="http://schemas.microsoft.com/office/drawing/2014/main" id="{1A7A34D3-EFDF-174B-97A5-2A83F82F8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60" y="2590384"/>
            <a:ext cx="489813" cy="731769"/>
          </a:xfrm>
          <a:prstGeom prst="rect">
            <a:avLst/>
          </a:prstGeom>
        </p:spPr>
      </p:pic>
      <p:pic>
        <p:nvPicPr>
          <p:cNvPr id="38" name="Picture 37" title="Node 4">
            <a:extLst>
              <a:ext uri="{FF2B5EF4-FFF2-40B4-BE49-F238E27FC236}">
                <a16:creationId xmlns:a16="http://schemas.microsoft.com/office/drawing/2014/main" id="{F18F0050-7A61-1F46-830C-83E26995D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479" y="3650409"/>
            <a:ext cx="489813" cy="731769"/>
          </a:xfrm>
          <a:prstGeom prst="rect">
            <a:avLst/>
          </a:prstGeom>
        </p:spPr>
      </p:pic>
      <p:pic>
        <p:nvPicPr>
          <p:cNvPr id="18" name="Picture 17" descr="Prepare T(1)" title="Coordinator Node">
            <a:extLst>
              <a:ext uri="{FF2B5EF4-FFF2-40B4-BE49-F238E27FC236}">
                <a16:creationId xmlns:a16="http://schemas.microsoft.com/office/drawing/2014/main" id="{DF338992-4735-8D47-9F2A-DE7CFA32E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525" y="1317949"/>
            <a:ext cx="904875" cy="11811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BC0553A-8ABB-594B-B2BD-496DF4193FB9}"/>
              </a:ext>
            </a:extLst>
          </p:cNvPr>
          <p:cNvSpPr txBox="1"/>
          <p:nvPr/>
        </p:nvSpPr>
        <p:spPr>
          <a:xfrm>
            <a:off x="7401269" y="2477185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0" name="TextBox 19" title="Node 3 Prepare(T1)">
            <a:extLst>
              <a:ext uri="{FF2B5EF4-FFF2-40B4-BE49-F238E27FC236}">
                <a16:creationId xmlns:a16="http://schemas.microsoft.com/office/drawing/2014/main" id="{0FBE0D20-37CC-2E4F-B34B-A123966F1579}"/>
              </a:ext>
            </a:extLst>
          </p:cNvPr>
          <p:cNvSpPr txBox="1"/>
          <p:nvPr/>
        </p:nvSpPr>
        <p:spPr>
          <a:xfrm>
            <a:off x="5431053" y="2132110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1" name="TextBox 20" title="Node 2 Prepare(T1)">
            <a:extLst>
              <a:ext uri="{FF2B5EF4-FFF2-40B4-BE49-F238E27FC236}">
                <a16:creationId xmlns:a16="http://schemas.microsoft.com/office/drawing/2014/main" id="{D96A8326-DC66-9440-8482-EAA7D11D298B}"/>
              </a:ext>
            </a:extLst>
          </p:cNvPr>
          <p:cNvSpPr txBox="1"/>
          <p:nvPr/>
        </p:nvSpPr>
        <p:spPr>
          <a:xfrm>
            <a:off x="5395399" y="4382185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2" name="TextBox 21" title="Node 1 Prepare(T1)">
            <a:extLst>
              <a:ext uri="{FF2B5EF4-FFF2-40B4-BE49-F238E27FC236}">
                <a16:creationId xmlns:a16="http://schemas.microsoft.com/office/drawing/2014/main" id="{065B5A25-0D3A-CA49-9185-09FF11A9A721}"/>
              </a:ext>
            </a:extLst>
          </p:cNvPr>
          <p:cNvSpPr txBox="1"/>
          <p:nvPr/>
        </p:nvSpPr>
        <p:spPr>
          <a:xfrm>
            <a:off x="5395399" y="872700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580FE29-D1AF-BC40-8B07-1EC25CD1ABA6}"/>
              </a:ext>
            </a:extLst>
          </p:cNvPr>
          <p:cNvSpPr txBox="1"/>
          <p:nvPr/>
        </p:nvSpPr>
        <p:spPr>
          <a:xfrm>
            <a:off x="5446735" y="3261572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9431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2-Phase Commit, Part 3</a:t>
            </a:r>
          </a:p>
        </p:txBody>
      </p:sp>
      <p:sp>
        <p:nvSpPr>
          <p:cNvPr id="72706" name="Content Placeholder 2"/>
          <p:cNvSpPr>
            <a:spLocks noGrp="1"/>
          </p:cNvSpPr>
          <p:nvPr>
            <p:ph idx="1"/>
          </p:nvPr>
        </p:nvSpPr>
        <p:spPr>
          <a:xfrm>
            <a:off x="0" y="1200151"/>
            <a:ext cx="8229600" cy="3394472"/>
          </a:xfrm>
        </p:spPr>
        <p:txBody>
          <a:bodyPr/>
          <a:lstStyle/>
          <a:p>
            <a:r>
              <a:rPr lang="en-US" altLang="x-none" b="1" dirty="0"/>
              <a:t>Phase 1:</a:t>
            </a:r>
          </a:p>
          <a:p>
            <a:pPr lvl="1"/>
            <a:r>
              <a:rPr lang="en-US" altLang="x-none" dirty="0"/>
              <a:t>Coordinator tells participants to </a:t>
            </a:r>
            <a:r>
              <a:rPr lang="en-US" altLang="en-US" dirty="0"/>
              <a:t>“</a:t>
            </a:r>
            <a:r>
              <a:rPr lang="en-US" altLang="x-none" dirty="0"/>
              <a:t>prepare</a:t>
            </a:r>
            <a:r>
              <a:rPr lang="en-US" altLang="en-US" dirty="0"/>
              <a:t>”</a:t>
            </a:r>
            <a:endParaRPr lang="en-US" altLang="x-none" dirty="0"/>
          </a:p>
          <a:p>
            <a:pPr lvl="1"/>
            <a:r>
              <a:rPr lang="en-US" altLang="x-none" b="1" dirty="0"/>
              <a:t>Participants respond with yes/no votes</a:t>
            </a:r>
          </a:p>
          <a:p>
            <a:pPr lvl="2"/>
            <a:r>
              <a:rPr lang="en-US" altLang="x-none" b="1" dirty="0"/>
              <a:t>Unanimity required for commit!</a:t>
            </a:r>
          </a:p>
          <a:p>
            <a:r>
              <a:rPr lang="en-US" altLang="x-none" dirty="0"/>
              <a:t>Phase 2:</a:t>
            </a:r>
          </a:p>
          <a:p>
            <a:pPr lvl="1"/>
            <a:r>
              <a:rPr lang="en-US" altLang="x-none" dirty="0"/>
              <a:t>Coordinator disseminates result of the vote</a:t>
            </a:r>
          </a:p>
          <a:p>
            <a:pPr lvl="1"/>
            <a:r>
              <a:rPr lang="en-US" altLang="x-none" dirty="0"/>
              <a:t>Participants respond with Ack</a:t>
            </a:r>
          </a:p>
        </p:txBody>
      </p:sp>
      <p:pic>
        <p:nvPicPr>
          <p:cNvPr id="127" name="Picture 126" title="Nod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816" y="221722"/>
            <a:ext cx="489813" cy="731769"/>
          </a:xfrm>
          <a:prstGeom prst="rect">
            <a:avLst/>
          </a:prstGeom>
        </p:spPr>
      </p:pic>
      <p:pic>
        <p:nvPicPr>
          <p:cNvPr id="35" name="Picture 34" title="Node 2">
            <a:extLst>
              <a:ext uri="{FF2B5EF4-FFF2-40B4-BE49-F238E27FC236}">
                <a16:creationId xmlns:a16="http://schemas.microsoft.com/office/drawing/2014/main" id="{16DC83F3-8CBE-0B49-8410-93DB2C03C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59" y="1460922"/>
            <a:ext cx="489813" cy="731769"/>
          </a:xfrm>
          <a:prstGeom prst="rect">
            <a:avLst/>
          </a:prstGeom>
        </p:spPr>
      </p:pic>
      <p:pic>
        <p:nvPicPr>
          <p:cNvPr id="37" name="Picture 36" title="Node 3">
            <a:extLst>
              <a:ext uri="{FF2B5EF4-FFF2-40B4-BE49-F238E27FC236}">
                <a16:creationId xmlns:a16="http://schemas.microsoft.com/office/drawing/2014/main" id="{1A7A34D3-EFDF-174B-97A5-2A83F82F8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60" y="2590384"/>
            <a:ext cx="489813" cy="731769"/>
          </a:xfrm>
          <a:prstGeom prst="rect">
            <a:avLst/>
          </a:prstGeom>
        </p:spPr>
      </p:pic>
      <p:pic>
        <p:nvPicPr>
          <p:cNvPr id="38" name="Picture 37" title="Node 4">
            <a:extLst>
              <a:ext uri="{FF2B5EF4-FFF2-40B4-BE49-F238E27FC236}">
                <a16:creationId xmlns:a16="http://schemas.microsoft.com/office/drawing/2014/main" id="{F18F0050-7A61-1F46-830C-83E26995D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479" y="3650409"/>
            <a:ext cx="489813" cy="731769"/>
          </a:xfrm>
          <a:prstGeom prst="rect">
            <a:avLst/>
          </a:prstGeom>
        </p:spPr>
      </p:pic>
      <p:pic>
        <p:nvPicPr>
          <p:cNvPr id="18" name="Picture 17" descr="Prepare T(1)" title="Coordinator Node">
            <a:extLst>
              <a:ext uri="{FF2B5EF4-FFF2-40B4-BE49-F238E27FC236}">
                <a16:creationId xmlns:a16="http://schemas.microsoft.com/office/drawing/2014/main" id="{DF338992-4735-8D47-9F2A-DE7CFA32E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525" y="1317949"/>
            <a:ext cx="904875" cy="11811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BC0553A-8ABB-594B-B2BD-496DF4193FB9}"/>
              </a:ext>
            </a:extLst>
          </p:cNvPr>
          <p:cNvSpPr txBox="1"/>
          <p:nvPr/>
        </p:nvSpPr>
        <p:spPr>
          <a:xfrm>
            <a:off x="7401269" y="2477185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0" name="TextBox 19" title="Node 1 Yes T1">
            <a:extLst>
              <a:ext uri="{FF2B5EF4-FFF2-40B4-BE49-F238E27FC236}">
                <a16:creationId xmlns:a16="http://schemas.microsoft.com/office/drawing/2014/main" id="{0FBE0D20-37CC-2E4F-B34B-A123966F1579}"/>
              </a:ext>
            </a:extLst>
          </p:cNvPr>
          <p:cNvSpPr txBox="1"/>
          <p:nvPr/>
        </p:nvSpPr>
        <p:spPr>
          <a:xfrm>
            <a:off x="5431053" y="2132110"/>
            <a:ext cx="79650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Yes T</a:t>
            </a:r>
            <a:r>
              <a:rPr lang="en-US" sz="1500" baseline="-250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1b</a:t>
            </a:r>
            <a:endParaRPr lang="en-US" sz="1500" dirty="0">
              <a:solidFill>
                <a:srgbClr val="00B05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1" name="TextBox 20" title="Node 1 Yes T1">
            <a:extLst>
              <a:ext uri="{FF2B5EF4-FFF2-40B4-BE49-F238E27FC236}">
                <a16:creationId xmlns:a16="http://schemas.microsoft.com/office/drawing/2014/main" id="{D96A8326-DC66-9440-8482-EAA7D11D298B}"/>
              </a:ext>
            </a:extLst>
          </p:cNvPr>
          <p:cNvSpPr txBox="1"/>
          <p:nvPr/>
        </p:nvSpPr>
        <p:spPr>
          <a:xfrm>
            <a:off x="5395399" y="4382185"/>
            <a:ext cx="79650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Yes T</a:t>
            </a:r>
            <a:r>
              <a:rPr lang="en-US" sz="1500" baseline="-250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1d</a:t>
            </a:r>
            <a:endParaRPr lang="en-US" sz="1500" dirty="0">
              <a:solidFill>
                <a:srgbClr val="00B05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2" name="TextBox 21" title="Node 1 Yes T1">
            <a:extLst>
              <a:ext uri="{FF2B5EF4-FFF2-40B4-BE49-F238E27FC236}">
                <a16:creationId xmlns:a16="http://schemas.microsoft.com/office/drawing/2014/main" id="{065B5A25-0D3A-CA49-9185-09FF11A9A721}"/>
              </a:ext>
            </a:extLst>
          </p:cNvPr>
          <p:cNvSpPr txBox="1"/>
          <p:nvPr/>
        </p:nvSpPr>
        <p:spPr>
          <a:xfrm>
            <a:off x="5395399" y="872700"/>
            <a:ext cx="79008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Yes T</a:t>
            </a:r>
            <a:r>
              <a:rPr lang="en-US" sz="1500" baseline="-250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1a</a:t>
            </a:r>
            <a:endParaRPr lang="en-US" sz="1500" dirty="0">
              <a:solidFill>
                <a:srgbClr val="00B05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extBox 22" title="Node 1 Yes T1">
            <a:extLst>
              <a:ext uri="{FF2B5EF4-FFF2-40B4-BE49-F238E27FC236}">
                <a16:creationId xmlns:a16="http://schemas.microsoft.com/office/drawing/2014/main" id="{F580FE29-D1AF-BC40-8B07-1EC25CD1ABA6}"/>
              </a:ext>
            </a:extLst>
          </p:cNvPr>
          <p:cNvSpPr txBox="1"/>
          <p:nvPr/>
        </p:nvSpPr>
        <p:spPr>
          <a:xfrm>
            <a:off x="5446735" y="3261572"/>
            <a:ext cx="79008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Yes T</a:t>
            </a:r>
            <a:r>
              <a:rPr lang="en-US" sz="1500" baseline="-250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1c</a:t>
            </a:r>
            <a:endParaRPr lang="en-US" sz="1500" dirty="0">
              <a:solidFill>
                <a:srgbClr val="00B05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035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2-Phase Commit, Part 4</a:t>
            </a:r>
          </a:p>
        </p:txBody>
      </p:sp>
      <p:sp>
        <p:nvSpPr>
          <p:cNvPr id="72706" name="Content Placeholder 2"/>
          <p:cNvSpPr>
            <a:spLocks noGrp="1"/>
          </p:cNvSpPr>
          <p:nvPr>
            <p:ph idx="1"/>
          </p:nvPr>
        </p:nvSpPr>
        <p:spPr>
          <a:xfrm>
            <a:off x="0" y="1200151"/>
            <a:ext cx="8229600" cy="3394472"/>
          </a:xfrm>
        </p:spPr>
        <p:txBody>
          <a:bodyPr/>
          <a:lstStyle/>
          <a:p>
            <a:r>
              <a:rPr lang="en-US" altLang="x-none" b="1" dirty="0"/>
              <a:t>Phase 1:</a:t>
            </a:r>
          </a:p>
          <a:p>
            <a:pPr lvl="1"/>
            <a:r>
              <a:rPr lang="en-US" altLang="x-none" dirty="0"/>
              <a:t>Coordinator tells participants to </a:t>
            </a:r>
            <a:r>
              <a:rPr lang="en-US" altLang="en-US" dirty="0"/>
              <a:t>“</a:t>
            </a:r>
            <a:r>
              <a:rPr lang="en-US" altLang="x-none" dirty="0"/>
              <a:t>prepare</a:t>
            </a:r>
            <a:r>
              <a:rPr lang="en-US" altLang="en-US" dirty="0"/>
              <a:t>”</a:t>
            </a:r>
            <a:endParaRPr lang="en-US" altLang="x-none" dirty="0"/>
          </a:p>
          <a:p>
            <a:pPr lvl="1"/>
            <a:r>
              <a:rPr lang="en-US" altLang="x-none" b="1" dirty="0"/>
              <a:t>Participants respond with yes/no votes</a:t>
            </a:r>
          </a:p>
          <a:p>
            <a:pPr lvl="2"/>
            <a:r>
              <a:rPr lang="en-US" altLang="x-none" b="1" dirty="0"/>
              <a:t>Unanimity required for commit!</a:t>
            </a:r>
          </a:p>
          <a:p>
            <a:r>
              <a:rPr lang="en-US" altLang="x-none" dirty="0"/>
              <a:t>Phase 2:</a:t>
            </a:r>
          </a:p>
          <a:p>
            <a:pPr lvl="1"/>
            <a:r>
              <a:rPr lang="en-US" altLang="x-none" dirty="0"/>
              <a:t>Coordinator disseminates result of the vote</a:t>
            </a:r>
          </a:p>
          <a:p>
            <a:pPr lvl="1"/>
            <a:r>
              <a:rPr lang="en-US" altLang="x-none" dirty="0"/>
              <a:t>Participants respond with Ack</a:t>
            </a:r>
          </a:p>
        </p:txBody>
      </p:sp>
      <p:pic>
        <p:nvPicPr>
          <p:cNvPr id="127" name="Picture 126" title="Nod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816" y="221722"/>
            <a:ext cx="489813" cy="731769"/>
          </a:xfrm>
          <a:prstGeom prst="rect">
            <a:avLst/>
          </a:prstGeom>
        </p:spPr>
      </p:pic>
      <p:pic>
        <p:nvPicPr>
          <p:cNvPr id="35" name="Picture 34" title="Node 2">
            <a:extLst>
              <a:ext uri="{FF2B5EF4-FFF2-40B4-BE49-F238E27FC236}">
                <a16:creationId xmlns:a16="http://schemas.microsoft.com/office/drawing/2014/main" id="{16DC83F3-8CBE-0B49-8410-93DB2C03C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59" y="1460922"/>
            <a:ext cx="489813" cy="731769"/>
          </a:xfrm>
          <a:prstGeom prst="rect">
            <a:avLst/>
          </a:prstGeom>
        </p:spPr>
      </p:pic>
      <p:pic>
        <p:nvPicPr>
          <p:cNvPr id="37" name="Picture 36" title="Node 3">
            <a:extLst>
              <a:ext uri="{FF2B5EF4-FFF2-40B4-BE49-F238E27FC236}">
                <a16:creationId xmlns:a16="http://schemas.microsoft.com/office/drawing/2014/main" id="{1A7A34D3-EFDF-174B-97A5-2A83F82F8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60" y="2590384"/>
            <a:ext cx="489813" cy="731769"/>
          </a:xfrm>
          <a:prstGeom prst="rect">
            <a:avLst/>
          </a:prstGeom>
        </p:spPr>
      </p:pic>
      <p:pic>
        <p:nvPicPr>
          <p:cNvPr id="38" name="Picture 37" title="Node 4">
            <a:extLst>
              <a:ext uri="{FF2B5EF4-FFF2-40B4-BE49-F238E27FC236}">
                <a16:creationId xmlns:a16="http://schemas.microsoft.com/office/drawing/2014/main" id="{F18F0050-7A61-1F46-830C-83E26995D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479" y="3650409"/>
            <a:ext cx="489813" cy="731769"/>
          </a:xfrm>
          <a:prstGeom prst="rect">
            <a:avLst/>
          </a:prstGeom>
        </p:spPr>
      </p:pic>
      <p:pic>
        <p:nvPicPr>
          <p:cNvPr id="18" name="Picture 17" descr="Prepare T(1)" title="Coordinator Node">
            <a:extLst>
              <a:ext uri="{FF2B5EF4-FFF2-40B4-BE49-F238E27FC236}">
                <a16:creationId xmlns:a16="http://schemas.microsoft.com/office/drawing/2014/main" id="{DF338992-4735-8D47-9F2A-DE7CFA32E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525" y="1317949"/>
            <a:ext cx="904875" cy="1181100"/>
          </a:xfrm>
          <a:prstGeom prst="rect">
            <a:avLst/>
          </a:prstGeom>
        </p:spPr>
      </p:pic>
      <p:sp>
        <p:nvSpPr>
          <p:cNvPr id="20" name="TextBox 19" descr="All of the nodes responses are sent back to the manager node" title="Node 1 Yes T1">
            <a:extLst>
              <a:ext uri="{FF2B5EF4-FFF2-40B4-BE49-F238E27FC236}">
                <a16:creationId xmlns:a16="http://schemas.microsoft.com/office/drawing/2014/main" id="{0FBE0D20-37CC-2E4F-B34B-A123966F1579}"/>
              </a:ext>
            </a:extLst>
          </p:cNvPr>
          <p:cNvSpPr txBox="1"/>
          <p:nvPr/>
        </p:nvSpPr>
        <p:spPr>
          <a:xfrm>
            <a:off x="7585500" y="2471037"/>
            <a:ext cx="79650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Yes T</a:t>
            </a:r>
            <a:r>
              <a:rPr lang="en-US" sz="1500" baseline="-250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1b</a:t>
            </a:r>
            <a:endParaRPr lang="en-US" sz="1500" dirty="0">
              <a:solidFill>
                <a:srgbClr val="00B05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1" name="TextBox 20" title="Node 1 Yes T1">
            <a:extLst>
              <a:ext uri="{FF2B5EF4-FFF2-40B4-BE49-F238E27FC236}">
                <a16:creationId xmlns:a16="http://schemas.microsoft.com/office/drawing/2014/main" id="{D96A8326-DC66-9440-8482-EAA7D11D298B}"/>
              </a:ext>
            </a:extLst>
          </p:cNvPr>
          <p:cNvSpPr txBox="1"/>
          <p:nvPr/>
        </p:nvSpPr>
        <p:spPr>
          <a:xfrm>
            <a:off x="7585500" y="2471037"/>
            <a:ext cx="79650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Yes T</a:t>
            </a:r>
            <a:r>
              <a:rPr lang="en-US" sz="1500" baseline="-250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1d</a:t>
            </a:r>
            <a:endParaRPr lang="en-US" sz="1500" dirty="0">
              <a:solidFill>
                <a:srgbClr val="00B05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2" name="TextBox 21" title="Node 1 Yes T1">
            <a:extLst>
              <a:ext uri="{FF2B5EF4-FFF2-40B4-BE49-F238E27FC236}">
                <a16:creationId xmlns:a16="http://schemas.microsoft.com/office/drawing/2014/main" id="{065B5A25-0D3A-CA49-9185-09FF11A9A721}"/>
              </a:ext>
            </a:extLst>
          </p:cNvPr>
          <p:cNvSpPr txBox="1"/>
          <p:nvPr/>
        </p:nvSpPr>
        <p:spPr>
          <a:xfrm>
            <a:off x="7585500" y="2471037"/>
            <a:ext cx="79008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Yes T</a:t>
            </a:r>
            <a:r>
              <a:rPr lang="en-US" sz="1500" baseline="-250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1a</a:t>
            </a:r>
            <a:endParaRPr lang="en-US" sz="1500" dirty="0">
              <a:solidFill>
                <a:srgbClr val="00B05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extBox 22" title="Node 1 Yes T1">
            <a:extLst>
              <a:ext uri="{FF2B5EF4-FFF2-40B4-BE49-F238E27FC236}">
                <a16:creationId xmlns:a16="http://schemas.microsoft.com/office/drawing/2014/main" id="{F580FE29-D1AF-BC40-8B07-1EC25CD1ABA6}"/>
              </a:ext>
            </a:extLst>
          </p:cNvPr>
          <p:cNvSpPr txBox="1"/>
          <p:nvPr/>
        </p:nvSpPr>
        <p:spPr>
          <a:xfrm>
            <a:off x="7585500" y="2471037"/>
            <a:ext cx="79008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Yes T</a:t>
            </a:r>
            <a:r>
              <a:rPr lang="en-US" sz="1500" baseline="-250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1c</a:t>
            </a:r>
            <a:endParaRPr lang="en-US" sz="1500" dirty="0">
              <a:solidFill>
                <a:srgbClr val="00B05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141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2-Phase Commit, Part 5</a:t>
            </a:r>
          </a:p>
        </p:txBody>
      </p:sp>
      <p:sp>
        <p:nvSpPr>
          <p:cNvPr id="72706" name="Content Placeholder 2"/>
          <p:cNvSpPr>
            <a:spLocks noGrp="1"/>
          </p:cNvSpPr>
          <p:nvPr>
            <p:ph idx="1"/>
          </p:nvPr>
        </p:nvSpPr>
        <p:spPr>
          <a:xfrm>
            <a:off x="0" y="1200151"/>
            <a:ext cx="8229600" cy="3394472"/>
          </a:xfrm>
        </p:spPr>
        <p:txBody>
          <a:bodyPr/>
          <a:lstStyle/>
          <a:p>
            <a:r>
              <a:rPr lang="en-US" altLang="x-none" dirty="0"/>
              <a:t>Phase 1:</a:t>
            </a:r>
          </a:p>
          <a:p>
            <a:pPr lvl="1"/>
            <a:r>
              <a:rPr lang="en-US" altLang="x-none" dirty="0"/>
              <a:t>Coordinator tells participants to </a:t>
            </a:r>
            <a:r>
              <a:rPr lang="en-US" altLang="en-US" dirty="0"/>
              <a:t>“</a:t>
            </a:r>
            <a:r>
              <a:rPr lang="en-US" altLang="x-none" dirty="0"/>
              <a:t>prepare</a:t>
            </a:r>
            <a:r>
              <a:rPr lang="en-US" altLang="en-US" dirty="0"/>
              <a:t>”</a:t>
            </a:r>
            <a:endParaRPr lang="en-US" altLang="x-none" dirty="0"/>
          </a:p>
          <a:p>
            <a:pPr lvl="1"/>
            <a:r>
              <a:rPr lang="en-US" altLang="x-none" dirty="0"/>
              <a:t>Participants respond with yes/no votes</a:t>
            </a:r>
          </a:p>
          <a:p>
            <a:pPr lvl="2"/>
            <a:r>
              <a:rPr lang="en-US" altLang="x-none" dirty="0"/>
              <a:t>Unanimity required for commit!</a:t>
            </a:r>
          </a:p>
          <a:p>
            <a:r>
              <a:rPr lang="en-US" altLang="x-none" b="1" dirty="0"/>
              <a:t>Phase 2:</a:t>
            </a:r>
          </a:p>
          <a:p>
            <a:pPr lvl="1"/>
            <a:r>
              <a:rPr lang="en-US" altLang="x-none" b="1" dirty="0"/>
              <a:t>Coordinator disseminates result of the vote</a:t>
            </a:r>
          </a:p>
          <a:p>
            <a:pPr lvl="1"/>
            <a:r>
              <a:rPr lang="en-US" altLang="x-none" dirty="0"/>
              <a:t>Participants respond with Ack</a:t>
            </a:r>
          </a:p>
        </p:txBody>
      </p:sp>
      <p:pic>
        <p:nvPicPr>
          <p:cNvPr id="127" name="Picture 126" title="Nod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816" y="221722"/>
            <a:ext cx="489813" cy="731769"/>
          </a:xfrm>
          <a:prstGeom prst="rect">
            <a:avLst/>
          </a:prstGeom>
        </p:spPr>
      </p:pic>
      <p:pic>
        <p:nvPicPr>
          <p:cNvPr id="35" name="Picture 34" title="Node 2">
            <a:extLst>
              <a:ext uri="{FF2B5EF4-FFF2-40B4-BE49-F238E27FC236}">
                <a16:creationId xmlns:a16="http://schemas.microsoft.com/office/drawing/2014/main" id="{16DC83F3-8CBE-0B49-8410-93DB2C03C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59" y="1460922"/>
            <a:ext cx="489813" cy="731769"/>
          </a:xfrm>
          <a:prstGeom prst="rect">
            <a:avLst/>
          </a:prstGeom>
        </p:spPr>
      </p:pic>
      <p:pic>
        <p:nvPicPr>
          <p:cNvPr id="37" name="Picture 36" title="Node 3">
            <a:extLst>
              <a:ext uri="{FF2B5EF4-FFF2-40B4-BE49-F238E27FC236}">
                <a16:creationId xmlns:a16="http://schemas.microsoft.com/office/drawing/2014/main" id="{1A7A34D3-EFDF-174B-97A5-2A83F82F8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60" y="2590384"/>
            <a:ext cx="489813" cy="731769"/>
          </a:xfrm>
          <a:prstGeom prst="rect">
            <a:avLst/>
          </a:prstGeom>
        </p:spPr>
      </p:pic>
      <p:pic>
        <p:nvPicPr>
          <p:cNvPr id="38" name="Picture 37" title="Node 4">
            <a:extLst>
              <a:ext uri="{FF2B5EF4-FFF2-40B4-BE49-F238E27FC236}">
                <a16:creationId xmlns:a16="http://schemas.microsoft.com/office/drawing/2014/main" id="{F18F0050-7A61-1F46-830C-83E26995D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479" y="3650409"/>
            <a:ext cx="489813" cy="731769"/>
          </a:xfrm>
          <a:prstGeom prst="rect">
            <a:avLst/>
          </a:prstGeom>
        </p:spPr>
      </p:pic>
      <p:pic>
        <p:nvPicPr>
          <p:cNvPr id="18" name="Picture 17" descr="Prepare T(1)" title="Coordinator Node">
            <a:extLst>
              <a:ext uri="{FF2B5EF4-FFF2-40B4-BE49-F238E27FC236}">
                <a16:creationId xmlns:a16="http://schemas.microsoft.com/office/drawing/2014/main" id="{DF338992-4735-8D47-9F2A-DE7CFA32E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525" y="1317949"/>
            <a:ext cx="904875" cy="1181100"/>
          </a:xfrm>
          <a:prstGeom prst="rect">
            <a:avLst/>
          </a:prstGeom>
        </p:spPr>
      </p:pic>
      <p:sp>
        <p:nvSpPr>
          <p:cNvPr id="16" name="TextBox 15" title="Coordinator Commit(T1)">
            <a:extLst>
              <a:ext uri="{FF2B5EF4-FFF2-40B4-BE49-F238E27FC236}">
                <a16:creationId xmlns:a16="http://schemas.microsoft.com/office/drawing/2014/main" id="{AE825E7E-9761-C943-B501-8D725D120862}"/>
              </a:ext>
            </a:extLst>
          </p:cNvPr>
          <p:cNvSpPr txBox="1"/>
          <p:nvPr/>
        </p:nvSpPr>
        <p:spPr>
          <a:xfrm>
            <a:off x="7393895" y="2477185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17" name="TextBox 16" title="Coordinator Commit(T1)">
            <a:extLst>
              <a:ext uri="{FF2B5EF4-FFF2-40B4-BE49-F238E27FC236}">
                <a16:creationId xmlns:a16="http://schemas.microsoft.com/office/drawing/2014/main" id="{9459199E-6461-F84A-A5F6-D177371A0D1C}"/>
              </a:ext>
            </a:extLst>
          </p:cNvPr>
          <p:cNvSpPr txBox="1"/>
          <p:nvPr/>
        </p:nvSpPr>
        <p:spPr>
          <a:xfrm>
            <a:off x="7393895" y="2477185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19" name="TextBox 18" title="Coordinator Commit(T1)">
            <a:extLst>
              <a:ext uri="{FF2B5EF4-FFF2-40B4-BE49-F238E27FC236}">
                <a16:creationId xmlns:a16="http://schemas.microsoft.com/office/drawing/2014/main" id="{C05BEA14-DAF7-4A4C-9409-1682C14E274D}"/>
              </a:ext>
            </a:extLst>
          </p:cNvPr>
          <p:cNvSpPr txBox="1"/>
          <p:nvPr/>
        </p:nvSpPr>
        <p:spPr>
          <a:xfrm>
            <a:off x="7393895" y="2477185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4" name="TextBox 23" title="Coordinator Commit(T1)">
            <a:extLst>
              <a:ext uri="{FF2B5EF4-FFF2-40B4-BE49-F238E27FC236}">
                <a16:creationId xmlns:a16="http://schemas.microsoft.com/office/drawing/2014/main" id="{E23B58C3-3AAA-134D-B6C4-5C3BEEA18024}"/>
              </a:ext>
            </a:extLst>
          </p:cNvPr>
          <p:cNvSpPr txBox="1"/>
          <p:nvPr/>
        </p:nvSpPr>
        <p:spPr>
          <a:xfrm>
            <a:off x="7393895" y="2477185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5" name="TextBox 24" title="Coordinator Commit(T1)">
            <a:extLst>
              <a:ext uri="{FF2B5EF4-FFF2-40B4-BE49-F238E27FC236}">
                <a16:creationId xmlns:a16="http://schemas.microsoft.com/office/drawing/2014/main" id="{23189725-CB38-D148-AD53-48F9604EF1B3}"/>
              </a:ext>
            </a:extLst>
          </p:cNvPr>
          <p:cNvSpPr txBox="1"/>
          <p:nvPr/>
        </p:nvSpPr>
        <p:spPr>
          <a:xfrm>
            <a:off x="7393895" y="2477185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65323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2-Phase Commit, Part 6</a:t>
            </a:r>
          </a:p>
        </p:txBody>
      </p:sp>
      <p:sp>
        <p:nvSpPr>
          <p:cNvPr id="72706" name="Content Placeholder 2"/>
          <p:cNvSpPr>
            <a:spLocks noGrp="1"/>
          </p:cNvSpPr>
          <p:nvPr>
            <p:ph idx="1"/>
          </p:nvPr>
        </p:nvSpPr>
        <p:spPr>
          <a:xfrm>
            <a:off x="0" y="1200151"/>
            <a:ext cx="8229600" cy="3394472"/>
          </a:xfrm>
        </p:spPr>
        <p:txBody>
          <a:bodyPr/>
          <a:lstStyle/>
          <a:p>
            <a:r>
              <a:rPr lang="en-US" altLang="x-none" dirty="0"/>
              <a:t>Phase 1:</a:t>
            </a:r>
          </a:p>
          <a:p>
            <a:pPr lvl="1"/>
            <a:r>
              <a:rPr lang="en-US" altLang="x-none" dirty="0"/>
              <a:t>Coordinator tells participants to </a:t>
            </a:r>
            <a:r>
              <a:rPr lang="en-US" altLang="en-US" dirty="0"/>
              <a:t>“</a:t>
            </a:r>
            <a:r>
              <a:rPr lang="en-US" altLang="x-none" dirty="0"/>
              <a:t>prepare</a:t>
            </a:r>
            <a:r>
              <a:rPr lang="en-US" altLang="en-US" dirty="0"/>
              <a:t>”</a:t>
            </a:r>
            <a:endParaRPr lang="en-US" altLang="x-none" dirty="0"/>
          </a:p>
          <a:p>
            <a:pPr lvl="1"/>
            <a:r>
              <a:rPr lang="en-US" altLang="x-none" dirty="0"/>
              <a:t>Participants respond with yes/no votes</a:t>
            </a:r>
          </a:p>
          <a:p>
            <a:pPr lvl="2"/>
            <a:r>
              <a:rPr lang="en-US" altLang="x-none" dirty="0"/>
              <a:t>Unanimity required for commit!</a:t>
            </a:r>
          </a:p>
          <a:p>
            <a:r>
              <a:rPr lang="en-US" altLang="x-none" b="1" dirty="0"/>
              <a:t>Phase 2:</a:t>
            </a:r>
          </a:p>
          <a:p>
            <a:pPr lvl="1"/>
            <a:r>
              <a:rPr lang="en-US" altLang="x-none" b="1" dirty="0"/>
              <a:t>Coordinator disseminates result of the vote</a:t>
            </a:r>
          </a:p>
          <a:p>
            <a:pPr lvl="1"/>
            <a:r>
              <a:rPr lang="en-US" altLang="x-none" dirty="0"/>
              <a:t>Participants respond with Ack</a:t>
            </a:r>
          </a:p>
        </p:txBody>
      </p:sp>
      <p:pic>
        <p:nvPicPr>
          <p:cNvPr id="127" name="Picture 126" title="Nod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816" y="221722"/>
            <a:ext cx="489813" cy="731769"/>
          </a:xfrm>
          <a:prstGeom prst="rect">
            <a:avLst/>
          </a:prstGeom>
        </p:spPr>
      </p:pic>
      <p:pic>
        <p:nvPicPr>
          <p:cNvPr id="35" name="Picture 34" title="Node 2">
            <a:extLst>
              <a:ext uri="{FF2B5EF4-FFF2-40B4-BE49-F238E27FC236}">
                <a16:creationId xmlns:a16="http://schemas.microsoft.com/office/drawing/2014/main" id="{16DC83F3-8CBE-0B49-8410-93DB2C03C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59" y="1460922"/>
            <a:ext cx="489813" cy="731769"/>
          </a:xfrm>
          <a:prstGeom prst="rect">
            <a:avLst/>
          </a:prstGeom>
        </p:spPr>
      </p:pic>
      <p:pic>
        <p:nvPicPr>
          <p:cNvPr id="37" name="Picture 36" title="Node 3">
            <a:extLst>
              <a:ext uri="{FF2B5EF4-FFF2-40B4-BE49-F238E27FC236}">
                <a16:creationId xmlns:a16="http://schemas.microsoft.com/office/drawing/2014/main" id="{1A7A34D3-EFDF-174B-97A5-2A83F82F8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60" y="2590384"/>
            <a:ext cx="489813" cy="731769"/>
          </a:xfrm>
          <a:prstGeom prst="rect">
            <a:avLst/>
          </a:prstGeom>
        </p:spPr>
      </p:pic>
      <p:pic>
        <p:nvPicPr>
          <p:cNvPr id="38" name="Picture 37" title="Node 4">
            <a:extLst>
              <a:ext uri="{FF2B5EF4-FFF2-40B4-BE49-F238E27FC236}">
                <a16:creationId xmlns:a16="http://schemas.microsoft.com/office/drawing/2014/main" id="{F18F0050-7A61-1F46-830C-83E26995D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479" y="3650409"/>
            <a:ext cx="489813" cy="731769"/>
          </a:xfrm>
          <a:prstGeom prst="rect">
            <a:avLst/>
          </a:prstGeom>
        </p:spPr>
      </p:pic>
      <p:pic>
        <p:nvPicPr>
          <p:cNvPr id="18" name="Picture 17" descr="Prepare T(1)" title="Coordinator Node">
            <a:extLst>
              <a:ext uri="{FF2B5EF4-FFF2-40B4-BE49-F238E27FC236}">
                <a16:creationId xmlns:a16="http://schemas.microsoft.com/office/drawing/2014/main" id="{DF338992-4735-8D47-9F2A-DE7CFA32E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525" y="1317949"/>
            <a:ext cx="904875" cy="1181100"/>
          </a:xfrm>
          <a:prstGeom prst="rect">
            <a:avLst/>
          </a:prstGeom>
        </p:spPr>
      </p:pic>
      <p:sp>
        <p:nvSpPr>
          <p:cNvPr id="16" name="TextBox 15" title="Coordinator Commit(T1)">
            <a:extLst>
              <a:ext uri="{FF2B5EF4-FFF2-40B4-BE49-F238E27FC236}">
                <a16:creationId xmlns:a16="http://schemas.microsoft.com/office/drawing/2014/main" id="{AE825E7E-9761-C943-B501-8D725D120862}"/>
              </a:ext>
            </a:extLst>
          </p:cNvPr>
          <p:cNvSpPr txBox="1"/>
          <p:nvPr/>
        </p:nvSpPr>
        <p:spPr>
          <a:xfrm>
            <a:off x="7401269" y="2477185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17" name="TextBox 16" title="Node 4 Commit(T1)">
            <a:extLst>
              <a:ext uri="{FF2B5EF4-FFF2-40B4-BE49-F238E27FC236}">
                <a16:creationId xmlns:a16="http://schemas.microsoft.com/office/drawing/2014/main" id="{9459199E-6461-F84A-A5F6-D177371A0D1C}"/>
              </a:ext>
            </a:extLst>
          </p:cNvPr>
          <p:cNvSpPr txBox="1"/>
          <p:nvPr/>
        </p:nvSpPr>
        <p:spPr>
          <a:xfrm>
            <a:off x="5388731" y="4304634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19" name="TextBox 18" title="Node 3 Commit(T1)">
            <a:extLst>
              <a:ext uri="{FF2B5EF4-FFF2-40B4-BE49-F238E27FC236}">
                <a16:creationId xmlns:a16="http://schemas.microsoft.com/office/drawing/2014/main" id="{C05BEA14-DAF7-4A4C-9409-1682C14E274D}"/>
              </a:ext>
            </a:extLst>
          </p:cNvPr>
          <p:cNvSpPr txBox="1"/>
          <p:nvPr/>
        </p:nvSpPr>
        <p:spPr>
          <a:xfrm>
            <a:off x="5418517" y="3243205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4" name="TextBox 23" title="Node 2 Commit(T1)">
            <a:extLst>
              <a:ext uri="{FF2B5EF4-FFF2-40B4-BE49-F238E27FC236}">
                <a16:creationId xmlns:a16="http://schemas.microsoft.com/office/drawing/2014/main" id="{E23B58C3-3AAA-134D-B6C4-5C3BEEA18024}"/>
              </a:ext>
            </a:extLst>
          </p:cNvPr>
          <p:cNvSpPr txBox="1"/>
          <p:nvPr/>
        </p:nvSpPr>
        <p:spPr>
          <a:xfrm>
            <a:off x="5418517" y="2133645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5" name="TextBox 24" title="Node 1 Commit(T1)">
            <a:extLst>
              <a:ext uri="{FF2B5EF4-FFF2-40B4-BE49-F238E27FC236}">
                <a16:creationId xmlns:a16="http://schemas.microsoft.com/office/drawing/2014/main" id="{23189725-CB38-D148-AD53-48F9604EF1B3}"/>
              </a:ext>
            </a:extLst>
          </p:cNvPr>
          <p:cNvSpPr txBox="1"/>
          <p:nvPr/>
        </p:nvSpPr>
        <p:spPr>
          <a:xfrm>
            <a:off x="5406732" y="917389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92863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2-Phase Commit, Part 7</a:t>
            </a:r>
          </a:p>
        </p:txBody>
      </p:sp>
      <p:sp>
        <p:nvSpPr>
          <p:cNvPr id="72706" name="Content Placeholder 2"/>
          <p:cNvSpPr>
            <a:spLocks noGrp="1"/>
          </p:cNvSpPr>
          <p:nvPr>
            <p:ph idx="1"/>
          </p:nvPr>
        </p:nvSpPr>
        <p:spPr>
          <a:xfrm>
            <a:off x="0" y="1200151"/>
            <a:ext cx="8229600" cy="3394472"/>
          </a:xfrm>
        </p:spPr>
        <p:txBody>
          <a:bodyPr/>
          <a:lstStyle/>
          <a:p>
            <a:r>
              <a:rPr lang="en-US" altLang="x-none" dirty="0"/>
              <a:t>Phase 1:</a:t>
            </a:r>
          </a:p>
          <a:p>
            <a:pPr lvl="1"/>
            <a:r>
              <a:rPr lang="en-US" altLang="x-none" dirty="0"/>
              <a:t>Coordinator tells participants to </a:t>
            </a:r>
            <a:r>
              <a:rPr lang="en-US" altLang="en-US" dirty="0"/>
              <a:t>“</a:t>
            </a:r>
            <a:r>
              <a:rPr lang="en-US" altLang="x-none" dirty="0"/>
              <a:t>prepare</a:t>
            </a:r>
            <a:r>
              <a:rPr lang="en-US" altLang="en-US" dirty="0"/>
              <a:t>”</a:t>
            </a:r>
            <a:endParaRPr lang="en-US" altLang="x-none" dirty="0"/>
          </a:p>
          <a:p>
            <a:pPr lvl="1"/>
            <a:r>
              <a:rPr lang="en-US" altLang="x-none" dirty="0"/>
              <a:t>Participants respond with yes/no votes</a:t>
            </a:r>
          </a:p>
          <a:p>
            <a:pPr lvl="2"/>
            <a:r>
              <a:rPr lang="en-US" altLang="x-none" dirty="0"/>
              <a:t>Unanimity required for commit!</a:t>
            </a:r>
          </a:p>
          <a:p>
            <a:r>
              <a:rPr lang="en-US" altLang="x-none" b="1" dirty="0"/>
              <a:t>Phase 2:</a:t>
            </a:r>
          </a:p>
          <a:p>
            <a:pPr lvl="1"/>
            <a:r>
              <a:rPr lang="en-US" altLang="x-none" dirty="0"/>
              <a:t>Coordinator disseminates result of the vote</a:t>
            </a:r>
          </a:p>
          <a:p>
            <a:pPr lvl="1"/>
            <a:r>
              <a:rPr lang="en-US" altLang="x-none" b="1" dirty="0"/>
              <a:t>Participants respond with Ack</a:t>
            </a:r>
          </a:p>
        </p:txBody>
      </p:sp>
      <p:pic>
        <p:nvPicPr>
          <p:cNvPr id="127" name="Picture 126" title="Nod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816" y="221722"/>
            <a:ext cx="489813" cy="731769"/>
          </a:xfrm>
          <a:prstGeom prst="rect">
            <a:avLst/>
          </a:prstGeom>
        </p:spPr>
      </p:pic>
      <p:pic>
        <p:nvPicPr>
          <p:cNvPr id="35" name="Picture 34" title="Node 2">
            <a:extLst>
              <a:ext uri="{FF2B5EF4-FFF2-40B4-BE49-F238E27FC236}">
                <a16:creationId xmlns:a16="http://schemas.microsoft.com/office/drawing/2014/main" id="{16DC83F3-8CBE-0B49-8410-93DB2C03C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59" y="1460922"/>
            <a:ext cx="489813" cy="731769"/>
          </a:xfrm>
          <a:prstGeom prst="rect">
            <a:avLst/>
          </a:prstGeom>
        </p:spPr>
      </p:pic>
      <p:pic>
        <p:nvPicPr>
          <p:cNvPr id="37" name="Picture 36" title="Node 3">
            <a:extLst>
              <a:ext uri="{FF2B5EF4-FFF2-40B4-BE49-F238E27FC236}">
                <a16:creationId xmlns:a16="http://schemas.microsoft.com/office/drawing/2014/main" id="{1A7A34D3-EFDF-174B-97A5-2A83F82F8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60" y="2590384"/>
            <a:ext cx="489813" cy="731769"/>
          </a:xfrm>
          <a:prstGeom prst="rect">
            <a:avLst/>
          </a:prstGeom>
        </p:spPr>
      </p:pic>
      <p:pic>
        <p:nvPicPr>
          <p:cNvPr id="38" name="Picture 37" title="Node 4">
            <a:extLst>
              <a:ext uri="{FF2B5EF4-FFF2-40B4-BE49-F238E27FC236}">
                <a16:creationId xmlns:a16="http://schemas.microsoft.com/office/drawing/2014/main" id="{F18F0050-7A61-1F46-830C-83E26995D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479" y="3650409"/>
            <a:ext cx="489813" cy="731769"/>
          </a:xfrm>
          <a:prstGeom prst="rect">
            <a:avLst/>
          </a:prstGeom>
        </p:spPr>
      </p:pic>
      <p:pic>
        <p:nvPicPr>
          <p:cNvPr id="18" name="Picture 17" descr="Prepare T(1)" title="Coordinator Node">
            <a:extLst>
              <a:ext uri="{FF2B5EF4-FFF2-40B4-BE49-F238E27FC236}">
                <a16:creationId xmlns:a16="http://schemas.microsoft.com/office/drawing/2014/main" id="{DF338992-4735-8D47-9F2A-DE7CFA32E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525" y="1317949"/>
            <a:ext cx="904875" cy="1181100"/>
          </a:xfrm>
          <a:prstGeom prst="rect">
            <a:avLst/>
          </a:prstGeom>
        </p:spPr>
      </p:pic>
      <p:sp>
        <p:nvSpPr>
          <p:cNvPr id="16" name="TextBox 15" title="Coordinator Commit(T1)">
            <a:extLst>
              <a:ext uri="{FF2B5EF4-FFF2-40B4-BE49-F238E27FC236}">
                <a16:creationId xmlns:a16="http://schemas.microsoft.com/office/drawing/2014/main" id="{AE825E7E-9761-C943-B501-8D725D120862}"/>
              </a:ext>
            </a:extLst>
          </p:cNvPr>
          <p:cNvSpPr txBox="1"/>
          <p:nvPr/>
        </p:nvSpPr>
        <p:spPr>
          <a:xfrm>
            <a:off x="7401269" y="2477185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17" name="TextBox 16" title="Node 4 Ack(T1d)">
            <a:extLst>
              <a:ext uri="{FF2B5EF4-FFF2-40B4-BE49-F238E27FC236}">
                <a16:creationId xmlns:a16="http://schemas.microsoft.com/office/drawing/2014/main" id="{9459199E-6461-F84A-A5F6-D177371A0D1C}"/>
              </a:ext>
            </a:extLst>
          </p:cNvPr>
          <p:cNvSpPr txBox="1"/>
          <p:nvPr/>
        </p:nvSpPr>
        <p:spPr>
          <a:xfrm>
            <a:off x="5388731" y="4304634"/>
            <a:ext cx="8675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Ack(T</a:t>
            </a:r>
            <a:r>
              <a:rPr lang="en-US" sz="1500" baseline="-250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1d</a:t>
            </a:r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19" name="TextBox 18" title="Node 3 Ack(T1c)">
            <a:extLst>
              <a:ext uri="{FF2B5EF4-FFF2-40B4-BE49-F238E27FC236}">
                <a16:creationId xmlns:a16="http://schemas.microsoft.com/office/drawing/2014/main" id="{C05BEA14-DAF7-4A4C-9409-1682C14E274D}"/>
              </a:ext>
            </a:extLst>
          </p:cNvPr>
          <p:cNvSpPr txBox="1"/>
          <p:nvPr/>
        </p:nvSpPr>
        <p:spPr>
          <a:xfrm>
            <a:off x="5418517" y="3243205"/>
            <a:ext cx="86113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Ack(T</a:t>
            </a:r>
            <a:r>
              <a:rPr lang="en-US" sz="1500" baseline="-250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1c</a:t>
            </a:r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4" name="TextBox 23" title="Node 4 Ack(T1b)">
            <a:extLst>
              <a:ext uri="{FF2B5EF4-FFF2-40B4-BE49-F238E27FC236}">
                <a16:creationId xmlns:a16="http://schemas.microsoft.com/office/drawing/2014/main" id="{E23B58C3-3AAA-134D-B6C4-5C3BEEA18024}"/>
              </a:ext>
            </a:extLst>
          </p:cNvPr>
          <p:cNvSpPr txBox="1"/>
          <p:nvPr/>
        </p:nvSpPr>
        <p:spPr>
          <a:xfrm>
            <a:off x="5418517" y="2133645"/>
            <a:ext cx="8675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Ack(T</a:t>
            </a:r>
            <a:r>
              <a:rPr lang="en-US" sz="1500" baseline="-250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1b</a:t>
            </a:r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5" name="TextBox 24" title="Node 1 Ack(T1a)">
            <a:extLst>
              <a:ext uri="{FF2B5EF4-FFF2-40B4-BE49-F238E27FC236}">
                <a16:creationId xmlns:a16="http://schemas.microsoft.com/office/drawing/2014/main" id="{23189725-CB38-D148-AD53-48F9604EF1B3}"/>
              </a:ext>
            </a:extLst>
          </p:cNvPr>
          <p:cNvSpPr txBox="1"/>
          <p:nvPr/>
        </p:nvSpPr>
        <p:spPr>
          <a:xfrm>
            <a:off x="5406732" y="917389"/>
            <a:ext cx="86113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Ack(T</a:t>
            </a:r>
            <a:r>
              <a:rPr lang="en-US" sz="1500" baseline="-250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1a</a:t>
            </a:r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54066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2-Phase Commit, Part 8</a:t>
            </a:r>
          </a:p>
        </p:txBody>
      </p:sp>
      <p:sp>
        <p:nvSpPr>
          <p:cNvPr id="72706" name="Content Placeholder 2"/>
          <p:cNvSpPr>
            <a:spLocks noGrp="1"/>
          </p:cNvSpPr>
          <p:nvPr>
            <p:ph idx="1"/>
          </p:nvPr>
        </p:nvSpPr>
        <p:spPr>
          <a:xfrm>
            <a:off x="0" y="1200151"/>
            <a:ext cx="8229600" cy="3394472"/>
          </a:xfrm>
        </p:spPr>
        <p:txBody>
          <a:bodyPr/>
          <a:lstStyle/>
          <a:p>
            <a:r>
              <a:rPr lang="en-US" altLang="x-none" dirty="0"/>
              <a:t>Phase 1:</a:t>
            </a:r>
          </a:p>
          <a:p>
            <a:pPr lvl="1"/>
            <a:r>
              <a:rPr lang="en-US" altLang="x-none" dirty="0"/>
              <a:t>Coordinator tells participants to </a:t>
            </a:r>
            <a:r>
              <a:rPr lang="en-US" altLang="en-US" dirty="0"/>
              <a:t>“</a:t>
            </a:r>
            <a:r>
              <a:rPr lang="en-US" altLang="x-none" dirty="0"/>
              <a:t>prepare</a:t>
            </a:r>
            <a:r>
              <a:rPr lang="en-US" altLang="en-US" dirty="0"/>
              <a:t>”</a:t>
            </a:r>
            <a:endParaRPr lang="en-US" altLang="x-none" dirty="0"/>
          </a:p>
          <a:p>
            <a:pPr lvl="1"/>
            <a:r>
              <a:rPr lang="en-US" altLang="x-none" dirty="0"/>
              <a:t>Participants respond with yes/no votes</a:t>
            </a:r>
          </a:p>
          <a:p>
            <a:pPr lvl="2"/>
            <a:r>
              <a:rPr lang="en-US" altLang="x-none" dirty="0"/>
              <a:t>Unanimity required for commit!</a:t>
            </a:r>
          </a:p>
          <a:p>
            <a:r>
              <a:rPr lang="en-US" altLang="x-none" b="1" dirty="0"/>
              <a:t>Phase 2:</a:t>
            </a:r>
          </a:p>
          <a:p>
            <a:pPr lvl="1"/>
            <a:r>
              <a:rPr lang="en-US" altLang="x-none" dirty="0"/>
              <a:t>Coordinator disseminates result of the vote</a:t>
            </a:r>
          </a:p>
          <a:p>
            <a:pPr lvl="1"/>
            <a:r>
              <a:rPr lang="en-US" altLang="x-none" b="1" dirty="0"/>
              <a:t>Participants respond with Ack</a:t>
            </a:r>
          </a:p>
        </p:txBody>
      </p:sp>
      <p:pic>
        <p:nvPicPr>
          <p:cNvPr id="127" name="Picture 126" title="Nod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816" y="221722"/>
            <a:ext cx="489813" cy="731769"/>
          </a:xfrm>
          <a:prstGeom prst="rect">
            <a:avLst/>
          </a:prstGeom>
        </p:spPr>
      </p:pic>
      <p:pic>
        <p:nvPicPr>
          <p:cNvPr id="35" name="Picture 34" title="Node 2">
            <a:extLst>
              <a:ext uri="{FF2B5EF4-FFF2-40B4-BE49-F238E27FC236}">
                <a16:creationId xmlns:a16="http://schemas.microsoft.com/office/drawing/2014/main" id="{16DC83F3-8CBE-0B49-8410-93DB2C03C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59" y="1460922"/>
            <a:ext cx="489813" cy="731769"/>
          </a:xfrm>
          <a:prstGeom prst="rect">
            <a:avLst/>
          </a:prstGeom>
        </p:spPr>
      </p:pic>
      <p:pic>
        <p:nvPicPr>
          <p:cNvPr id="37" name="Picture 36" title="Node 3">
            <a:extLst>
              <a:ext uri="{FF2B5EF4-FFF2-40B4-BE49-F238E27FC236}">
                <a16:creationId xmlns:a16="http://schemas.microsoft.com/office/drawing/2014/main" id="{1A7A34D3-EFDF-174B-97A5-2A83F82F8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7060" y="2590384"/>
            <a:ext cx="489813" cy="731769"/>
          </a:xfrm>
          <a:prstGeom prst="rect">
            <a:avLst/>
          </a:prstGeom>
        </p:spPr>
      </p:pic>
      <p:pic>
        <p:nvPicPr>
          <p:cNvPr id="38" name="Picture 37" title="Node 4">
            <a:extLst>
              <a:ext uri="{FF2B5EF4-FFF2-40B4-BE49-F238E27FC236}">
                <a16:creationId xmlns:a16="http://schemas.microsoft.com/office/drawing/2014/main" id="{F18F0050-7A61-1F46-830C-83E26995D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479" y="3650409"/>
            <a:ext cx="489813" cy="731769"/>
          </a:xfrm>
          <a:prstGeom prst="rect">
            <a:avLst/>
          </a:prstGeom>
        </p:spPr>
      </p:pic>
      <p:pic>
        <p:nvPicPr>
          <p:cNvPr id="18" name="Picture 17" descr="Prepare T(1)" title="Coordinator Node">
            <a:extLst>
              <a:ext uri="{FF2B5EF4-FFF2-40B4-BE49-F238E27FC236}">
                <a16:creationId xmlns:a16="http://schemas.microsoft.com/office/drawing/2014/main" id="{DF338992-4735-8D47-9F2A-DE7CFA32E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525" y="1317949"/>
            <a:ext cx="904875" cy="1181100"/>
          </a:xfrm>
          <a:prstGeom prst="rect">
            <a:avLst/>
          </a:prstGeom>
        </p:spPr>
      </p:pic>
      <p:sp>
        <p:nvSpPr>
          <p:cNvPr id="17" name="TextBox 16" descr="All of the nodes Acks are sent to the coordinator" title="Ack">
            <a:extLst>
              <a:ext uri="{FF2B5EF4-FFF2-40B4-BE49-F238E27FC236}">
                <a16:creationId xmlns:a16="http://schemas.microsoft.com/office/drawing/2014/main" id="{9459199E-6461-F84A-A5F6-D177371A0D1C}"/>
              </a:ext>
            </a:extLst>
          </p:cNvPr>
          <p:cNvSpPr txBox="1"/>
          <p:nvPr/>
        </p:nvSpPr>
        <p:spPr>
          <a:xfrm>
            <a:off x="7514455" y="2530189"/>
            <a:ext cx="8675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Ack(T</a:t>
            </a:r>
            <a:r>
              <a:rPr lang="en-US" sz="1500" baseline="-250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1d</a:t>
            </a:r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19" name="TextBox 18" descr="All of the nodes Acks are sent to the coordinator" title="Ack">
            <a:extLst>
              <a:ext uri="{FF2B5EF4-FFF2-40B4-BE49-F238E27FC236}">
                <a16:creationId xmlns:a16="http://schemas.microsoft.com/office/drawing/2014/main" id="{C05BEA14-DAF7-4A4C-9409-1682C14E274D}"/>
              </a:ext>
            </a:extLst>
          </p:cNvPr>
          <p:cNvSpPr txBox="1"/>
          <p:nvPr/>
        </p:nvSpPr>
        <p:spPr>
          <a:xfrm>
            <a:off x="7514455" y="2530189"/>
            <a:ext cx="86113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Ack(T</a:t>
            </a:r>
            <a:r>
              <a:rPr lang="en-US" sz="1500" baseline="-250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1c</a:t>
            </a:r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4" name="TextBox 23" descr="All of the nodes Acks are sent to the coordinator" title="Ack">
            <a:extLst>
              <a:ext uri="{FF2B5EF4-FFF2-40B4-BE49-F238E27FC236}">
                <a16:creationId xmlns:a16="http://schemas.microsoft.com/office/drawing/2014/main" id="{E23B58C3-3AAA-134D-B6C4-5C3BEEA18024}"/>
              </a:ext>
            </a:extLst>
          </p:cNvPr>
          <p:cNvSpPr txBox="1"/>
          <p:nvPr/>
        </p:nvSpPr>
        <p:spPr>
          <a:xfrm>
            <a:off x="7514455" y="2530189"/>
            <a:ext cx="86754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Ack(T</a:t>
            </a:r>
            <a:r>
              <a:rPr lang="en-US" sz="1500" baseline="-250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1b</a:t>
            </a:r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25" name="TextBox 24" descr="All of the nodes Acks are sent to the coordinator" title="Ack">
            <a:extLst>
              <a:ext uri="{FF2B5EF4-FFF2-40B4-BE49-F238E27FC236}">
                <a16:creationId xmlns:a16="http://schemas.microsoft.com/office/drawing/2014/main" id="{23189725-CB38-D148-AD53-48F9604EF1B3}"/>
              </a:ext>
            </a:extLst>
          </p:cNvPr>
          <p:cNvSpPr txBox="1"/>
          <p:nvPr/>
        </p:nvSpPr>
        <p:spPr>
          <a:xfrm>
            <a:off x="7514455" y="2530189"/>
            <a:ext cx="86113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Ack(T</a:t>
            </a:r>
            <a:r>
              <a:rPr lang="en-US" sz="1500" baseline="-250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1a</a:t>
            </a:r>
            <a:r>
              <a:rPr lang="en-US" sz="1500" dirty="0">
                <a:solidFill>
                  <a:srgbClr val="21782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61316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One More Time, With Logging</a:t>
            </a:r>
            <a:endParaRPr lang="en-US" dirty="0"/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400" y="1200151"/>
            <a:ext cx="4419600" cy="3394472"/>
          </a:xfrm>
        </p:spPr>
        <p:txBody>
          <a:bodyPr>
            <a:normAutofit/>
          </a:bodyPr>
          <a:lstStyle/>
          <a:p>
            <a:r>
              <a:rPr lang="en-US" altLang="x-none" sz="1400" b="1" dirty="0"/>
              <a:t>Phase 1</a:t>
            </a:r>
          </a:p>
          <a:p>
            <a:r>
              <a:rPr lang="en-US" altLang="x-none" sz="1400" b="1" dirty="0"/>
              <a:t>Coordinator tells participants to </a:t>
            </a:r>
            <a:r>
              <a:rPr lang="en-US" altLang="en-US" sz="1400" b="1" dirty="0"/>
              <a:t>“</a:t>
            </a:r>
            <a:r>
              <a:rPr lang="en-US" altLang="x-none" sz="1400" b="1" dirty="0"/>
              <a:t>prepare</a:t>
            </a:r>
            <a:r>
              <a:rPr lang="en-US" altLang="en-US" sz="1400" b="1" dirty="0"/>
              <a:t>”</a:t>
            </a:r>
            <a:endParaRPr lang="en-US" altLang="x-none" sz="1400" b="1" dirty="0"/>
          </a:p>
          <a:p>
            <a:r>
              <a:rPr lang="en-US" altLang="x-none" sz="1400" dirty="0"/>
              <a:t>Participants generate prepare/abort record</a:t>
            </a:r>
          </a:p>
          <a:p>
            <a:r>
              <a:rPr lang="en-US" altLang="x-none" sz="1400" dirty="0"/>
              <a:t>Participants flush prepare/abort record</a:t>
            </a:r>
          </a:p>
          <a:p>
            <a:r>
              <a:rPr lang="en-US" altLang="x-none" sz="1400" dirty="0"/>
              <a:t>Participants respond with yes/no votes</a:t>
            </a:r>
          </a:p>
          <a:p>
            <a:r>
              <a:rPr lang="en-US" altLang="x-none" sz="1400" dirty="0"/>
              <a:t>Coordinator generates commit record</a:t>
            </a:r>
          </a:p>
          <a:p>
            <a:r>
              <a:rPr lang="en-US" altLang="x-none" sz="1400" dirty="0"/>
              <a:t>Coordinator flushes commit record</a:t>
            </a:r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pic>
        <p:nvPicPr>
          <p:cNvPr id="5" name="Picture 4" title="No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sp>
        <p:nvSpPr>
          <p:cNvPr id="6" name="TextBox 5" title="Coordinator Prepare T(1)"/>
          <p:cNvSpPr txBox="1"/>
          <p:nvPr/>
        </p:nvSpPr>
        <p:spPr>
          <a:xfrm>
            <a:off x="5496269" y="1790701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15" name="Group 14" title="Node LogTail"/>
          <p:cNvGrpSpPr/>
          <p:nvPr/>
        </p:nvGrpSpPr>
        <p:grpSpPr>
          <a:xfrm>
            <a:off x="3914142" y="2756453"/>
            <a:ext cx="1037874" cy="497299"/>
            <a:chOff x="5286308" y="2641774"/>
            <a:chExt cx="4040942" cy="1936223"/>
          </a:xfrm>
        </p:grpSpPr>
        <p:grpSp>
          <p:nvGrpSpPr>
            <p:cNvPr id="16" name="Group 15"/>
            <p:cNvGrpSpPr/>
            <p:nvPr/>
          </p:nvGrpSpPr>
          <p:grpSpPr>
            <a:xfrm>
              <a:off x="5286308" y="2641774"/>
              <a:ext cx="3805565" cy="1936223"/>
              <a:chOff x="4768079" y="3045381"/>
              <a:chExt cx="3862831" cy="933387"/>
            </a:xfrm>
          </p:grpSpPr>
          <p:pic>
            <p:nvPicPr>
              <p:cNvPr id="19" name="Picture 18" title="Node LogTail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79" y="3045381"/>
                <a:ext cx="3862831" cy="933387"/>
              </a:xfrm>
              <a:prstGeom prst="rect">
                <a:avLst/>
              </a:prstGeom>
            </p:spPr>
          </p:pic>
          <p:sp>
            <p:nvSpPr>
              <p:cNvPr id="20" name="Rectangle 19" title="Node LogTail"/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17" name="Rectangle 16"/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18" name="Text Box 60"/>
            <p:cNvSpPr txBox="1">
              <a:spLocks noChangeArrowheads="1"/>
            </p:cNvSpPr>
            <p:nvPr/>
          </p:nvSpPr>
          <p:spPr bwMode="auto">
            <a:xfrm>
              <a:off x="7135318" y="3553109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grpSp>
        <p:nvGrpSpPr>
          <p:cNvPr id="21" name="Group 20" title="Coordinator Log Tail"/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22" name="Group 21"/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25" name="Picture 24" title="Node LogTail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26" name="Rectangle 25"/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23" name="Rectangle 22"/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24" name="Text Box 60"/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sp>
        <p:nvSpPr>
          <p:cNvPr id="27" name="Vertical Scroll 26" title="Node Log"/>
          <p:cNvSpPr/>
          <p:nvPr/>
        </p:nvSpPr>
        <p:spPr bwMode="auto">
          <a:xfrm>
            <a:off x="3805140" y="3512491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450291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What’s Special About </a:t>
            </a:r>
            <a:br>
              <a:rPr lang="en-US" dirty="0"/>
            </a:br>
            <a:r>
              <a:rPr lang="en-US" dirty="0"/>
              <a:t>Distributed Computing?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Parallel computation</a:t>
            </a:r>
          </a:p>
          <a:p>
            <a:r>
              <a:rPr lang="en-US" dirty="0"/>
              <a:t>No shared memory/disk</a:t>
            </a:r>
          </a:p>
          <a:p>
            <a:r>
              <a:rPr lang="en-US" dirty="0"/>
              <a:t>Unreliable Networks</a:t>
            </a:r>
          </a:p>
          <a:p>
            <a:pPr lvl="1"/>
            <a:r>
              <a:rPr lang="en-US" dirty="0"/>
              <a:t>Delay, reordering, loss of packets</a:t>
            </a:r>
          </a:p>
          <a:p>
            <a:r>
              <a:rPr lang="en-US" dirty="0"/>
              <a:t>Unsynchronized clocks</a:t>
            </a:r>
          </a:p>
          <a:p>
            <a:pPr lvl="1"/>
            <a:r>
              <a:rPr lang="en-US" dirty="0"/>
              <a:t>Impossible to have perfect synchrony</a:t>
            </a:r>
          </a:p>
          <a:p>
            <a:r>
              <a:rPr lang="en-US" dirty="0"/>
              <a:t>Partial failure: can’t know what’s up, what’s down</a:t>
            </a:r>
          </a:p>
        </p:txBody>
      </p:sp>
      <p:sp>
        <p:nvSpPr>
          <p:cNvPr id="8" name="Rectangle 7" descr="Photograph and quote:&#10;&quot;A distributed system is one in which the failure of a computer you didn't even know existed can render your own computer unusable”. — Leslie Lamport, Turing 2013" title="Leslie Lamport"/>
          <p:cNvSpPr/>
          <p:nvPr/>
        </p:nvSpPr>
        <p:spPr>
          <a:xfrm>
            <a:off x="4572000" y="1093837"/>
            <a:ext cx="3464924" cy="1246495"/>
          </a:xfrm>
          <a:prstGeom prst="rect">
            <a:avLst/>
          </a:prstGeom>
          <a:ln>
            <a:solidFill>
              <a:schemeClr val="bg2">
                <a:lumMod val="10000"/>
              </a:schemeClr>
            </a:solidFill>
          </a:ln>
        </p:spPr>
        <p:txBody>
          <a:bodyPr wrap="square">
            <a:spAutoFit/>
          </a:bodyPr>
          <a:lstStyle/>
          <a:p>
            <a:pPr algn="r"/>
            <a:r>
              <a:rPr lang="en-US" sz="1500" i="1" dirty="0">
                <a:solidFill>
                  <a:srgbClr val="1A1A1F"/>
                </a:solidFill>
                <a:latin typeface="Helvetica" charset="0"/>
              </a:rPr>
              <a:t>“A distributed system is one in which the failure of a computer you didn't even know existed can render your own computer unusable”. </a:t>
            </a:r>
            <a:br>
              <a:rPr lang="en-US" sz="1500" i="1" dirty="0">
                <a:solidFill>
                  <a:srgbClr val="1A1A1F"/>
                </a:solidFill>
                <a:latin typeface="Helvetica" charset="0"/>
              </a:rPr>
            </a:br>
            <a:r>
              <a:rPr lang="en-US" sz="1500" i="1" dirty="0">
                <a:solidFill>
                  <a:srgbClr val="1A1A1F"/>
                </a:solidFill>
                <a:latin typeface="Helvetica" charset="0"/>
              </a:rPr>
              <a:t>— Leslie </a:t>
            </a:r>
            <a:r>
              <a:rPr lang="en-US" sz="1500" i="1" dirty="0" err="1">
                <a:solidFill>
                  <a:srgbClr val="1A1A1F"/>
                </a:solidFill>
                <a:latin typeface="Helvetica" charset="0"/>
              </a:rPr>
              <a:t>Lamport</a:t>
            </a:r>
            <a:r>
              <a:rPr lang="en-US" sz="1500" i="1" dirty="0">
                <a:solidFill>
                  <a:srgbClr val="1A1A1F"/>
                </a:solidFill>
                <a:latin typeface="Helvetica" charset="0"/>
              </a:rPr>
              <a:t>, Turing 2013</a:t>
            </a:r>
            <a:endParaRPr lang="en-US" sz="1500" i="1" dirty="0"/>
          </a:p>
        </p:txBody>
      </p:sp>
      <p:pic>
        <p:nvPicPr>
          <p:cNvPr id="9" name="Picture 8" descr="Photograph and quote:&#10;&quot;A distributed system is one in which the failure of a computer you didn't even know existed can render your own computer unusable”. — Leslie Lamport, Turing 2013" title="Leslie Lamport"/>
          <p:cNvPicPr>
            <a:picLocks noChangeAspect="1"/>
          </p:cNvPicPr>
          <p:nvPr/>
        </p:nvPicPr>
        <p:blipFill rotWithShape="1">
          <a:blip r:embed="rId2"/>
          <a:srcRect t="14838" r="305" b="-1"/>
          <a:stretch/>
        </p:blipFill>
        <p:spPr>
          <a:xfrm>
            <a:off x="8153400" y="1093838"/>
            <a:ext cx="815580" cy="99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492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2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400" y="1200151"/>
            <a:ext cx="4419600" cy="3394472"/>
          </a:xfrm>
        </p:spPr>
        <p:txBody>
          <a:bodyPr>
            <a:normAutofit/>
          </a:bodyPr>
          <a:lstStyle/>
          <a:p>
            <a:r>
              <a:rPr lang="en-US" altLang="x-none" sz="1400" b="1" dirty="0"/>
              <a:t>Phase 1</a:t>
            </a:r>
          </a:p>
          <a:p>
            <a:r>
              <a:rPr lang="en-US" altLang="x-none" sz="1400" b="1" dirty="0"/>
              <a:t>Coordinator tells participants to </a:t>
            </a:r>
            <a:r>
              <a:rPr lang="en-US" altLang="en-US" sz="1400" b="1" dirty="0"/>
              <a:t>“</a:t>
            </a:r>
            <a:r>
              <a:rPr lang="en-US" altLang="x-none" sz="1400" b="1" dirty="0"/>
              <a:t>prepare</a:t>
            </a:r>
            <a:r>
              <a:rPr lang="en-US" altLang="en-US" sz="1400" b="1" dirty="0"/>
              <a:t>”</a:t>
            </a:r>
            <a:endParaRPr lang="en-US" altLang="x-none" sz="1400" b="1" dirty="0"/>
          </a:p>
          <a:p>
            <a:r>
              <a:rPr lang="en-US" altLang="x-none" sz="1400" dirty="0"/>
              <a:t>Participants generate prepare/abort record</a:t>
            </a:r>
          </a:p>
          <a:p>
            <a:r>
              <a:rPr lang="en-US" altLang="x-none" sz="1400" dirty="0"/>
              <a:t>Participants flush prepare/abort record</a:t>
            </a:r>
          </a:p>
          <a:p>
            <a:r>
              <a:rPr lang="en-US" altLang="x-none" sz="1400" dirty="0"/>
              <a:t>Participants respond with yes/no votes</a:t>
            </a:r>
          </a:p>
          <a:p>
            <a:r>
              <a:rPr lang="en-US" altLang="x-none" sz="1400" dirty="0"/>
              <a:t>Coordinator generates commit record</a:t>
            </a:r>
          </a:p>
          <a:p>
            <a:r>
              <a:rPr lang="en-US" altLang="x-none" sz="1400" dirty="0"/>
              <a:t>Coordinator flushes commit record</a:t>
            </a:r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pic>
        <p:nvPicPr>
          <p:cNvPr id="5" name="Picture 4" title="No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0851" y="1200151"/>
            <a:ext cx="790575" cy="1181100"/>
          </a:xfrm>
          <a:prstGeom prst="rect">
            <a:avLst/>
          </a:prstGeom>
        </p:spPr>
      </p:pic>
      <p:sp>
        <p:nvSpPr>
          <p:cNvPr id="6" name="TextBox 5" title="Node Prepare T(1)"/>
          <p:cNvSpPr txBox="1"/>
          <p:nvPr/>
        </p:nvSpPr>
        <p:spPr>
          <a:xfrm>
            <a:off x="4658069" y="1774069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15" name="Group 14" title="Node LogTail"/>
          <p:cNvGrpSpPr/>
          <p:nvPr/>
        </p:nvGrpSpPr>
        <p:grpSpPr>
          <a:xfrm>
            <a:off x="3914142" y="2756453"/>
            <a:ext cx="1037874" cy="497299"/>
            <a:chOff x="5286308" y="2641774"/>
            <a:chExt cx="4040942" cy="1936223"/>
          </a:xfrm>
        </p:grpSpPr>
        <p:grpSp>
          <p:nvGrpSpPr>
            <p:cNvPr id="16" name="Group 15"/>
            <p:cNvGrpSpPr/>
            <p:nvPr/>
          </p:nvGrpSpPr>
          <p:grpSpPr>
            <a:xfrm>
              <a:off x="5286308" y="2641774"/>
              <a:ext cx="3805565" cy="1936223"/>
              <a:chOff x="4768079" y="3045381"/>
              <a:chExt cx="3862831" cy="933387"/>
            </a:xfrm>
          </p:grpSpPr>
          <p:pic>
            <p:nvPicPr>
              <p:cNvPr id="19" name="Picture 18" title="Node LogTail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79" y="3045381"/>
                <a:ext cx="3862831" cy="933387"/>
              </a:xfrm>
              <a:prstGeom prst="rect">
                <a:avLst/>
              </a:prstGeom>
            </p:spPr>
          </p:pic>
          <p:sp>
            <p:nvSpPr>
              <p:cNvPr id="20" name="Rectangle 19" title="Node LogTail"/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17" name="Rectangle 16"/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18" name="Text Box 60"/>
            <p:cNvSpPr txBox="1">
              <a:spLocks noChangeArrowheads="1"/>
            </p:cNvSpPr>
            <p:nvPr/>
          </p:nvSpPr>
          <p:spPr bwMode="auto">
            <a:xfrm>
              <a:off x="7135318" y="3553109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grpSp>
        <p:nvGrpSpPr>
          <p:cNvPr id="21" name="Group 20" title="Coordinator Log Tail"/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22" name="Group 21"/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25" name="Picture 24" title="Coordinator Log Tail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26" name="Rectangle 25" title="Node LogTail"/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23" name="Rectangle 22"/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24" name="Text Box 60"/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sp>
        <p:nvSpPr>
          <p:cNvPr id="27" name="Vertical Scroll 26" title="Node Log"/>
          <p:cNvSpPr/>
          <p:nvPr/>
        </p:nvSpPr>
        <p:spPr bwMode="auto">
          <a:xfrm>
            <a:off x="3805140" y="3512491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015679"/>
      </p:ext>
    </p:extLst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3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400" y="1200151"/>
            <a:ext cx="4419600" cy="3394472"/>
          </a:xfrm>
        </p:spPr>
        <p:txBody>
          <a:bodyPr>
            <a:normAutofit/>
          </a:bodyPr>
          <a:lstStyle/>
          <a:p>
            <a:r>
              <a:rPr lang="en-US" altLang="x-none" sz="1400" b="1" dirty="0"/>
              <a:t>Phase 1</a:t>
            </a:r>
          </a:p>
          <a:p>
            <a:r>
              <a:rPr lang="en-US" altLang="x-none" sz="1400" dirty="0"/>
              <a:t>Coordinator tells participants to </a:t>
            </a:r>
            <a:r>
              <a:rPr lang="en-US" altLang="en-US" sz="1400" dirty="0"/>
              <a:t>“</a:t>
            </a:r>
            <a:r>
              <a:rPr lang="en-US" altLang="x-none" sz="1400" dirty="0"/>
              <a:t>prepare</a:t>
            </a:r>
            <a:r>
              <a:rPr lang="en-US" altLang="en-US" sz="1400" dirty="0"/>
              <a:t>”</a:t>
            </a:r>
            <a:endParaRPr lang="en-US" altLang="x-none" sz="1400" dirty="0"/>
          </a:p>
          <a:p>
            <a:r>
              <a:rPr lang="en-US" altLang="x-none" sz="1400" b="1" dirty="0"/>
              <a:t>Participants generate prepare/abort record</a:t>
            </a:r>
          </a:p>
          <a:p>
            <a:r>
              <a:rPr lang="en-US" altLang="x-none" sz="1400" dirty="0"/>
              <a:t>Participants flush prepare/abort record</a:t>
            </a:r>
          </a:p>
          <a:p>
            <a:r>
              <a:rPr lang="en-US" altLang="x-none" sz="1400" dirty="0"/>
              <a:t>Participants respond with yes/no votes</a:t>
            </a:r>
          </a:p>
          <a:p>
            <a:r>
              <a:rPr lang="en-US" altLang="x-none" sz="1400" dirty="0"/>
              <a:t>Coordinator generates commit record</a:t>
            </a:r>
          </a:p>
          <a:p>
            <a:r>
              <a:rPr lang="en-US" altLang="x-none" sz="1400" dirty="0"/>
              <a:t>Coordinator flushes commit record</a:t>
            </a:r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pic>
        <p:nvPicPr>
          <p:cNvPr id="5" name="Picture 4" title="No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grpSp>
        <p:nvGrpSpPr>
          <p:cNvPr id="21" name="Group 20" title="Coordinator Log Tail"/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22" name="Group 21"/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25" name="Picture 24" title="Coordinator Log Tail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26" name="Rectangle 25" title="Coordinator Log Tail"/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23" name="Rectangle 22"/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24" name="Text Box 60"/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sp>
        <p:nvSpPr>
          <p:cNvPr id="27" name="Vertical Scroll 26" title="Node Log"/>
          <p:cNvSpPr/>
          <p:nvPr/>
        </p:nvSpPr>
        <p:spPr bwMode="auto">
          <a:xfrm>
            <a:off x="3805140" y="3512491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29" name="TextBox 28" title="Node Prepare T(1)">
            <a:extLst>
              <a:ext uri="{FF2B5EF4-FFF2-40B4-BE49-F238E27FC236}">
                <a16:creationId xmlns:a16="http://schemas.microsoft.com/office/drawing/2014/main" id="{E8F3FE24-1EBC-0A48-BECE-383D7C112304}"/>
              </a:ext>
            </a:extLst>
          </p:cNvPr>
          <p:cNvSpPr txBox="1"/>
          <p:nvPr/>
        </p:nvSpPr>
        <p:spPr>
          <a:xfrm>
            <a:off x="4658069" y="1774069"/>
            <a:ext cx="11331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Prepare(T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16" name="Group 15" title="Node Log Tail"/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19" name="Picture 18" descr="prepare(T1)" title="Node Log Tail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20" name="Rectangle 19" title="Node LogTail"/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17" name="Rectangle 16" title="Pointer to the logTail"/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18" name="Text Box 60"/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  <p:sp>
        <p:nvSpPr>
          <p:cNvPr id="3" name="Rectangle 2" title="Node Log Tail prepare(T1)">
            <a:extLst>
              <a:ext uri="{FF2B5EF4-FFF2-40B4-BE49-F238E27FC236}">
                <a16:creationId xmlns:a16="http://schemas.microsoft.com/office/drawing/2014/main" id="{ABAC9C94-F6EC-D743-AF8B-45FF6833F671}"/>
              </a:ext>
            </a:extLst>
          </p:cNvPr>
          <p:cNvSpPr/>
          <p:nvPr/>
        </p:nvSpPr>
        <p:spPr>
          <a:xfrm>
            <a:off x="3919928" y="2776642"/>
            <a:ext cx="9293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p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repare(T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69274436"/>
      </p:ext>
    </p:extLst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4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400" y="1200151"/>
            <a:ext cx="4419600" cy="3394472"/>
          </a:xfrm>
        </p:spPr>
        <p:txBody>
          <a:bodyPr>
            <a:normAutofit/>
          </a:bodyPr>
          <a:lstStyle/>
          <a:p>
            <a:r>
              <a:rPr lang="en-US" altLang="x-none" sz="1400" b="1" dirty="0"/>
              <a:t>Phase 1</a:t>
            </a:r>
          </a:p>
          <a:p>
            <a:r>
              <a:rPr lang="en-US" altLang="x-none" sz="1400" dirty="0"/>
              <a:t>Coordinator tells participants to </a:t>
            </a:r>
            <a:r>
              <a:rPr lang="en-US" altLang="en-US" sz="1400" dirty="0"/>
              <a:t>“</a:t>
            </a:r>
            <a:r>
              <a:rPr lang="en-US" altLang="x-none" sz="1400" dirty="0"/>
              <a:t>prepare</a:t>
            </a:r>
            <a:r>
              <a:rPr lang="en-US" altLang="en-US" sz="1400" dirty="0"/>
              <a:t>”</a:t>
            </a:r>
            <a:endParaRPr lang="en-US" altLang="x-none" sz="1400" dirty="0"/>
          </a:p>
          <a:p>
            <a:r>
              <a:rPr lang="en-US" altLang="x-none" sz="1400" dirty="0"/>
              <a:t>Participants generate prepare/abort record</a:t>
            </a:r>
          </a:p>
          <a:p>
            <a:r>
              <a:rPr lang="en-US" altLang="x-none" sz="1400" b="1" dirty="0"/>
              <a:t>Participants flush prepare/abort record</a:t>
            </a:r>
          </a:p>
          <a:p>
            <a:r>
              <a:rPr lang="en-US" altLang="x-none" sz="1400" dirty="0"/>
              <a:t>Participants respond with yes/no votes</a:t>
            </a:r>
          </a:p>
          <a:p>
            <a:r>
              <a:rPr lang="en-US" altLang="x-none" sz="1400" dirty="0"/>
              <a:t>Coordinator generates commit record</a:t>
            </a:r>
          </a:p>
          <a:p>
            <a:r>
              <a:rPr lang="en-US" altLang="x-none" sz="1400" dirty="0"/>
              <a:t>Coordinator flushes commit record</a:t>
            </a:r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pic>
        <p:nvPicPr>
          <p:cNvPr id="5" name="Picture 4" title="No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grpSp>
        <p:nvGrpSpPr>
          <p:cNvPr id="21" name="Group 20" title="Coordinator Log Tail"/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22" name="Group 21"/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25" name="Picture 24" title="Coordinator Log Tail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26" name="Rectangle 25"/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23" name="Rectangle 22"/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24" name="Text Box 60"/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29" name="TextBox 28" title="Node yes T(1)">
            <a:extLst>
              <a:ext uri="{FF2B5EF4-FFF2-40B4-BE49-F238E27FC236}">
                <a16:creationId xmlns:a16="http://schemas.microsoft.com/office/drawing/2014/main" id="{E8F3FE24-1EBC-0A48-BECE-383D7C112304}"/>
              </a:ext>
            </a:extLst>
          </p:cNvPr>
          <p:cNvSpPr txBox="1"/>
          <p:nvPr/>
        </p:nvSpPr>
        <p:spPr>
          <a:xfrm>
            <a:off x="4650056" y="1774069"/>
            <a:ext cx="76014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yes(T</a:t>
            </a:r>
            <a:r>
              <a:rPr lang="en-US" sz="1500" baseline="-250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16" name="Group 15" title="Node Log Tail"/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19" name="Picture 18" title="Node Log Tail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20" name="Rectangle 19" title="Node LogTail"/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17" name="Rectangle 16" title="Pointer to the log tail "/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18" name="Text Box 60"/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432201"/>
      </p:ext>
    </p:extLst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5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400" y="1200151"/>
            <a:ext cx="4419600" cy="3394472"/>
          </a:xfrm>
        </p:spPr>
        <p:txBody>
          <a:bodyPr>
            <a:normAutofit/>
          </a:bodyPr>
          <a:lstStyle/>
          <a:p>
            <a:r>
              <a:rPr lang="en-US" altLang="x-none" sz="1400" b="1" dirty="0"/>
              <a:t>Phase 1</a:t>
            </a:r>
          </a:p>
          <a:p>
            <a:r>
              <a:rPr lang="en-US" altLang="x-none" sz="1400" dirty="0"/>
              <a:t>Coordinator tells participants to </a:t>
            </a:r>
            <a:r>
              <a:rPr lang="en-US" altLang="en-US" sz="1400" dirty="0"/>
              <a:t>“</a:t>
            </a:r>
            <a:r>
              <a:rPr lang="en-US" altLang="x-none" sz="1400" dirty="0"/>
              <a:t>prepare</a:t>
            </a:r>
            <a:r>
              <a:rPr lang="en-US" altLang="en-US" sz="1400" dirty="0"/>
              <a:t>”</a:t>
            </a:r>
            <a:endParaRPr lang="en-US" altLang="x-none" sz="1400" dirty="0"/>
          </a:p>
          <a:p>
            <a:r>
              <a:rPr lang="en-US" altLang="x-none" sz="1400" dirty="0"/>
              <a:t>Participants generate prepare/abort record</a:t>
            </a:r>
          </a:p>
          <a:p>
            <a:r>
              <a:rPr lang="en-US" altLang="x-none" sz="1400" dirty="0"/>
              <a:t>Participants flush prepare/abort record</a:t>
            </a:r>
          </a:p>
          <a:p>
            <a:r>
              <a:rPr lang="en-US" altLang="x-none" sz="1400" b="1" dirty="0"/>
              <a:t>Participants respond with yes/no votes</a:t>
            </a:r>
          </a:p>
          <a:p>
            <a:r>
              <a:rPr lang="en-US" altLang="x-none" sz="1400" dirty="0"/>
              <a:t>Coordinator generates commit record</a:t>
            </a:r>
          </a:p>
          <a:p>
            <a:r>
              <a:rPr lang="en-US" altLang="x-none" sz="1400" dirty="0"/>
              <a:t>Coordinator flushes commit record</a:t>
            </a:r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pic>
        <p:nvPicPr>
          <p:cNvPr id="5" name="Picture 4" title="No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grpSp>
        <p:nvGrpSpPr>
          <p:cNvPr id="21" name="Group 20" title="Coordinator Log Tail"/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22" name="Group 21"/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25" name="Picture 24" title="Coordinator Log Tail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26" name="Rectangle 25"/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23" name="Rectangle 22"/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24" name="Text Box 60"/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29" name="TextBox 28" title="Node yes T(1)">
            <a:extLst>
              <a:ext uri="{FF2B5EF4-FFF2-40B4-BE49-F238E27FC236}">
                <a16:creationId xmlns:a16="http://schemas.microsoft.com/office/drawing/2014/main" id="{E8F3FE24-1EBC-0A48-BECE-383D7C112304}"/>
              </a:ext>
            </a:extLst>
          </p:cNvPr>
          <p:cNvSpPr txBox="1"/>
          <p:nvPr/>
        </p:nvSpPr>
        <p:spPr>
          <a:xfrm>
            <a:off x="4650056" y="1774069"/>
            <a:ext cx="76014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yes(T</a:t>
            </a:r>
            <a:r>
              <a:rPr lang="en-US" sz="1500" baseline="-250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16" name="Group 15" title="Node Log Tail"/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19" name="Picture 18" title="Node Log Tail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20" name="Rectangle 19" title="Node LogTail"/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17" name="Rectangle 16" title="Pointer to the log tail"/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18" name="Text Box 60"/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7060310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6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400" y="1200151"/>
            <a:ext cx="4419600" cy="3394472"/>
          </a:xfrm>
        </p:spPr>
        <p:txBody>
          <a:bodyPr>
            <a:normAutofit/>
          </a:bodyPr>
          <a:lstStyle/>
          <a:p>
            <a:r>
              <a:rPr lang="en-US" altLang="x-none" sz="1400" b="1" dirty="0"/>
              <a:t>Phase 1</a:t>
            </a:r>
          </a:p>
          <a:p>
            <a:r>
              <a:rPr lang="en-US" altLang="x-none" sz="1400" dirty="0"/>
              <a:t>Coordinator tells participants to </a:t>
            </a:r>
            <a:r>
              <a:rPr lang="en-US" altLang="en-US" sz="1400" dirty="0"/>
              <a:t>“</a:t>
            </a:r>
            <a:r>
              <a:rPr lang="en-US" altLang="x-none" sz="1400" dirty="0"/>
              <a:t>prepare</a:t>
            </a:r>
            <a:r>
              <a:rPr lang="en-US" altLang="en-US" sz="1400" dirty="0"/>
              <a:t>”</a:t>
            </a:r>
            <a:endParaRPr lang="en-US" altLang="x-none" sz="1400" dirty="0"/>
          </a:p>
          <a:p>
            <a:r>
              <a:rPr lang="en-US" altLang="x-none" sz="1400" dirty="0"/>
              <a:t>Participants generate prepare/abort record</a:t>
            </a:r>
          </a:p>
          <a:p>
            <a:r>
              <a:rPr lang="en-US" altLang="x-none" sz="1400" dirty="0"/>
              <a:t>Participants flush prepare/abort record</a:t>
            </a:r>
          </a:p>
          <a:p>
            <a:r>
              <a:rPr lang="en-US" altLang="x-none" sz="1400" b="1" dirty="0"/>
              <a:t>Participants respond with yes/no votes</a:t>
            </a:r>
          </a:p>
          <a:p>
            <a:r>
              <a:rPr lang="en-US" altLang="x-none" sz="1400" dirty="0"/>
              <a:t>Coordinator generates commit record</a:t>
            </a:r>
          </a:p>
          <a:p>
            <a:r>
              <a:rPr lang="en-US" altLang="x-none" sz="1400" dirty="0"/>
              <a:t>Coordinator flushes commit record</a:t>
            </a:r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pic>
        <p:nvPicPr>
          <p:cNvPr id="5" name="Picture 4" title="No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grpSp>
        <p:nvGrpSpPr>
          <p:cNvPr id="21" name="Group 20" title="Coordinator Log Tail"/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22" name="Group 21"/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25" name="Picture 24" title="Coordinator Log Tail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26" name="Rectangle 25"/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23" name="Rectangle 22"/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24" name="Text Box 60"/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29" name="TextBox 28" title="Coordinator Node yes T(1)">
            <a:extLst>
              <a:ext uri="{FF2B5EF4-FFF2-40B4-BE49-F238E27FC236}">
                <a16:creationId xmlns:a16="http://schemas.microsoft.com/office/drawing/2014/main" id="{E8F3FE24-1EBC-0A48-BECE-383D7C112304}"/>
              </a:ext>
            </a:extLst>
          </p:cNvPr>
          <p:cNvSpPr txBox="1"/>
          <p:nvPr/>
        </p:nvSpPr>
        <p:spPr>
          <a:xfrm>
            <a:off x="6250256" y="1774069"/>
            <a:ext cx="76014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yes(T</a:t>
            </a:r>
            <a:r>
              <a:rPr lang="en-US" sz="1500" baseline="-250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rgbClr val="00B050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16" name="Group 15" title="Node Log Tail"/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19" name="Picture 18" title="Node log tail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20" name="Rectangle 19" title="Node LogTail"/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17" name="Rectangle 16" title="Pointer to the log tail"/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18" name="Text Box 60"/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0934225"/>
      </p:ext>
    </p:extLst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7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400" y="1200151"/>
            <a:ext cx="4419600" cy="3394472"/>
          </a:xfrm>
        </p:spPr>
        <p:txBody>
          <a:bodyPr>
            <a:normAutofit/>
          </a:bodyPr>
          <a:lstStyle/>
          <a:p>
            <a:r>
              <a:rPr lang="en-US" altLang="x-none" sz="1400" b="1" dirty="0"/>
              <a:t>Phase 1</a:t>
            </a:r>
          </a:p>
          <a:p>
            <a:r>
              <a:rPr lang="en-US" altLang="x-none" sz="1400" dirty="0"/>
              <a:t>Coordinator tells participants to </a:t>
            </a:r>
            <a:r>
              <a:rPr lang="en-US" altLang="en-US" sz="1400" dirty="0"/>
              <a:t>“</a:t>
            </a:r>
            <a:r>
              <a:rPr lang="en-US" altLang="x-none" sz="1400" dirty="0"/>
              <a:t>prepare</a:t>
            </a:r>
            <a:r>
              <a:rPr lang="en-US" altLang="en-US" sz="1400" dirty="0"/>
              <a:t>”</a:t>
            </a:r>
            <a:endParaRPr lang="en-US" altLang="x-none" sz="1400" dirty="0"/>
          </a:p>
          <a:p>
            <a:r>
              <a:rPr lang="en-US" altLang="x-none" sz="1400" dirty="0"/>
              <a:t>Participants generate prepare/abort record</a:t>
            </a:r>
          </a:p>
          <a:p>
            <a:r>
              <a:rPr lang="en-US" altLang="x-none" sz="1400" dirty="0"/>
              <a:t>Participants flush prepare/abort record</a:t>
            </a:r>
          </a:p>
          <a:p>
            <a:r>
              <a:rPr lang="en-US" altLang="x-none" sz="1400" dirty="0"/>
              <a:t>Participants respond with yes/no votes</a:t>
            </a:r>
          </a:p>
          <a:p>
            <a:r>
              <a:rPr lang="en-US" altLang="x-none" sz="1400" b="1" dirty="0"/>
              <a:t>Coordinator generates commit record</a:t>
            </a:r>
          </a:p>
          <a:p>
            <a:r>
              <a:rPr lang="en-US" altLang="x-none" sz="1400" dirty="0"/>
              <a:t>Coordinator flushes commit record</a:t>
            </a:r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pic>
        <p:nvPicPr>
          <p:cNvPr id="5" name="Picture 4" title="No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grpSp>
        <p:nvGrpSpPr>
          <p:cNvPr id="21" name="Group 20" title="Coordinator Log Tail"/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22" name="Group 21"/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25" name="Picture 24" descr="Commit(T1)" title="Coordinator Log Tail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26" name="Rectangle 25"/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23" name="Rectangle 22"/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24" name="Text Box 60"/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16" name="Group 15" title="Node Log Tail"/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19" name="Picture 18" title="Node Log Tail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20" name="Rectangle 19" title="Node LogTail"/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17" name="Rectangle 16" title="Pointer to the log tail"/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18" name="Text Box 60"/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  <p:sp>
        <p:nvSpPr>
          <p:cNvPr id="30" name="Rectangle 29" title="Coordinator Node Log Tail commit(T1)">
            <a:extLst>
              <a:ext uri="{FF2B5EF4-FFF2-40B4-BE49-F238E27FC236}">
                <a16:creationId xmlns:a16="http://schemas.microsoft.com/office/drawing/2014/main" id="{CBE12840-6D1F-6942-86CE-A6E6AF0F0031}"/>
              </a:ext>
            </a:extLst>
          </p:cNvPr>
          <p:cNvSpPr/>
          <p:nvPr/>
        </p:nvSpPr>
        <p:spPr>
          <a:xfrm>
            <a:off x="5556272" y="2779262"/>
            <a:ext cx="89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commit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53638"/>
      </p:ext>
    </p:extLst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8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400" y="1200151"/>
            <a:ext cx="4419600" cy="3394472"/>
          </a:xfrm>
        </p:spPr>
        <p:txBody>
          <a:bodyPr>
            <a:normAutofit/>
          </a:bodyPr>
          <a:lstStyle/>
          <a:p>
            <a:r>
              <a:rPr lang="en-US" altLang="x-none" sz="1400" b="1" dirty="0"/>
              <a:t>Phase 1</a:t>
            </a:r>
          </a:p>
          <a:p>
            <a:r>
              <a:rPr lang="en-US" altLang="x-none" sz="1400" dirty="0"/>
              <a:t>Coordinator tells participants to </a:t>
            </a:r>
            <a:r>
              <a:rPr lang="en-US" altLang="en-US" sz="1400" dirty="0"/>
              <a:t>“</a:t>
            </a:r>
            <a:r>
              <a:rPr lang="en-US" altLang="x-none" sz="1400" dirty="0"/>
              <a:t>prepare</a:t>
            </a:r>
            <a:r>
              <a:rPr lang="en-US" altLang="en-US" sz="1400" dirty="0"/>
              <a:t>”</a:t>
            </a:r>
            <a:endParaRPr lang="en-US" altLang="x-none" sz="1400" dirty="0"/>
          </a:p>
          <a:p>
            <a:r>
              <a:rPr lang="en-US" altLang="x-none" sz="1400" dirty="0"/>
              <a:t>Participants generate prepare/abort record</a:t>
            </a:r>
          </a:p>
          <a:p>
            <a:r>
              <a:rPr lang="en-US" altLang="x-none" sz="1400" dirty="0"/>
              <a:t>Participants flush prepare/abort record</a:t>
            </a:r>
          </a:p>
          <a:p>
            <a:r>
              <a:rPr lang="en-US" altLang="x-none" sz="1400" dirty="0"/>
              <a:t>Participants respond with yes/no votes</a:t>
            </a:r>
          </a:p>
          <a:p>
            <a:r>
              <a:rPr lang="en-US" altLang="x-none" sz="1400" b="1" dirty="0"/>
              <a:t>Coordinator generates commit record</a:t>
            </a:r>
          </a:p>
          <a:p>
            <a:r>
              <a:rPr lang="en-US" altLang="x-none" sz="1400" dirty="0"/>
              <a:t>Coordinator flushes commit record</a:t>
            </a:r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pic>
        <p:nvPicPr>
          <p:cNvPr id="5" name="Picture 4" title="No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  <p:grpSp>
        <p:nvGrpSpPr>
          <p:cNvPr id="29" name="Group 28" title="Coordinator Log Tail">
            <a:extLst>
              <a:ext uri="{FF2B5EF4-FFF2-40B4-BE49-F238E27FC236}">
                <a16:creationId xmlns:a16="http://schemas.microsoft.com/office/drawing/2014/main" id="{C103CF1E-A388-8444-92E0-E5B619BA29AF}"/>
              </a:ext>
            </a:extLst>
          </p:cNvPr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C19D37F-10AD-4942-997F-01D6B79E22A5}"/>
                </a:ext>
              </a:extLst>
            </p:cNvPr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35" name="Picture 34" descr="Commit(T1)" title="Coordinator Log Tail">
                <a:extLst>
                  <a:ext uri="{FF2B5EF4-FFF2-40B4-BE49-F238E27FC236}">
                    <a16:creationId xmlns:a16="http://schemas.microsoft.com/office/drawing/2014/main" id="{E2C9BBAC-56F1-6342-BDCB-007563FF44E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FC78BEB7-ECFD-2F4C-A5A8-F7AA3DCD0D46}"/>
                  </a:ext>
                </a:extLst>
              </p:cNvPr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4E55AD8-B9D5-5048-8FF1-514BD66DC1A4}"/>
                </a:ext>
              </a:extLst>
            </p:cNvPr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4" name="Text Box 60">
              <a:extLst>
                <a:ext uri="{FF2B5EF4-FFF2-40B4-BE49-F238E27FC236}">
                  <a16:creationId xmlns:a16="http://schemas.microsoft.com/office/drawing/2014/main" id="{4EADE410-B51E-6D41-836E-701CB6B6E8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grpSp>
        <p:nvGrpSpPr>
          <p:cNvPr id="37" name="Group 36" title="Node Log Tail">
            <a:extLst>
              <a:ext uri="{FF2B5EF4-FFF2-40B4-BE49-F238E27FC236}">
                <a16:creationId xmlns:a16="http://schemas.microsoft.com/office/drawing/2014/main" id="{F1A0E348-B081-F648-8B7F-66443011C450}"/>
              </a:ext>
            </a:extLst>
          </p:cNvPr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38" name="Picture 37" title="Node Log Tail">
              <a:extLst>
                <a:ext uri="{FF2B5EF4-FFF2-40B4-BE49-F238E27FC236}">
                  <a16:creationId xmlns:a16="http://schemas.microsoft.com/office/drawing/2014/main" id="{4D3DE600-3F96-104A-8F58-2AD60B7813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39" name="Rectangle 38" title="Node LogTail">
              <a:extLst>
                <a:ext uri="{FF2B5EF4-FFF2-40B4-BE49-F238E27FC236}">
                  <a16:creationId xmlns:a16="http://schemas.microsoft.com/office/drawing/2014/main" id="{DE8346B4-EF83-204C-BABE-C393D7F84B84}"/>
                </a:ext>
              </a:extLst>
            </p:cNvPr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40" name="Rectangle 39" title="Pointer to the log tail">
            <a:extLst>
              <a:ext uri="{FF2B5EF4-FFF2-40B4-BE49-F238E27FC236}">
                <a16:creationId xmlns:a16="http://schemas.microsoft.com/office/drawing/2014/main" id="{87A5804F-0156-EE4C-A74E-17C38E78BA77}"/>
              </a:ext>
            </a:extLst>
          </p:cNvPr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41" name="Text Box 60">
            <a:extLst>
              <a:ext uri="{FF2B5EF4-FFF2-40B4-BE49-F238E27FC236}">
                <a16:creationId xmlns:a16="http://schemas.microsoft.com/office/drawing/2014/main" id="{81859D17-3DC5-914A-8E5A-AFCE354A20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  <p:sp>
        <p:nvSpPr>
          <p:cNvPr id="42" name="Rectangle 41" title="Coordinator Node Log Tail commit(T1)">
            <a:extLst>
              <a:ext uri="{FF2B5EF4-FFF2-40B4-BE49-F238E27FC236}">
                <a16:creationId xmlns:a16="http://schemas.microsoft.com/office/drawing/2014/main" id="{D6697419-D70C-884A-AA25-9F6390E43575}"/>
              </a:ext>
            </a:extLst>
          </p:cNvPr>
          <p:cNvSpPr/>
          <p:nvPr/>
        </p:nvSpPr>
        <p:spPr>
          <a:xfrm>
            <a:off x="5556272" y="2779262"/>
            <a:ext cx="89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commit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56565781"/>
      </p:ext>
    </p:extLst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9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400" y="1200151"/>
            <a:ext cx="4419600" cy="3394472"/>
          </a:xfrm>
        </p:spPr>
        <p:txBody>
          <a:bodyPr>
            <a:normAutofit/>
          </a:bodyPr>
          <a:lstStyle/>
          <a:p>
            <a:r>
              <a:rPr lang="en-US" altLang="x-none" sz="1400" b="1" dirty="0"/>
              <a:t>Phase 1</a:t>
            </a:r>
          </a:p>
          <a:p>
            <a:r>
              <a:rPr lang="en-US" altLang="x-none" sz="1400" dirty="0"/>
              <a:t>Coordinator tells participants to </a:t>
            </a:r>
            <a:r>
              <a:rPr lang="en-US" altLang="en-US" sz="1400" dirty="0"/>
              <a:t>“</a:t>
            </a:r>
            <a:r>
              <a:rPr lang="en-US" altLang="x-none" sz="1400" dirty="0"/>
              <a:t>prepare</a:t>
            </a:r>
            <a:r>
              <a:rPr lang="en-US" altLang="en-US" sz="1400" dirty="0"/>
              <a:t>”</a:t>
            </a:r>
            <a:endParaRPr lang="en-US" altLang="x-none" sz="1400" dirty="0"/>
          </a:p>
          <a:p>
            <a:r>
              <a:rPr lang="en-US" altLang="x-none" sz="1400" dirty="0"/>
              <a:t>Participants generate prepare/abort record</a:t>
            </a:r>
          </a:p>
          <a:p>
            <a:r>
              <a:rPr lang="en-US" altLang="x-none" sz="1400" dirty="0"/>
              <a:t>Participants flush prepare/abort record</a:t>
            </a:r>
          </a:p>
          <a:p>
            <a:r>
              <a:rPr lang="en-US" altLang="x-none" sz="1400" dirty="0"/>
              <a:t>Participants respond with yes/no votes</a:t>
            </a:r>
          </a:p>
          <a:p>
            <a:r>
              <a:rPr lang="en-US" altLang="x-none" sz="1400" dirty="0"/>
              <a:t>Coordinator generates commit record</a:t>
            </a:r>
          </a:p>
          <a:p>
            <a:r>
              <a:rPr lang="en-US" altLang="x-none" sz="1400" b="1" dirty="0"/>
              <a:t>Coordinator flushes commit record</a:t>
            </a:r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pic>
        <p:nvPicPr>
          <p:cNvPr id="5" name="Picture 4" title="Nod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  <p:sp>
        <p:nvSpPr>
          <p:cNvPr id="30" name="Rectangle 29" title="Coordinator Node Log commit(T1)">
            <a:extLst>
              <a:ext uri="{FF2B5EF4-FFF2-40B4-BE49-F238E27FC236}">
                <a16:creationId xmlns:a16="http://schemas.microsoft.com/office/drawing/2014/main" id="{CBE12840-6D1F-6942-86CE-A6E6AF0F0031}"/>
              </a:ext>
            </a:extLst>
          </p:cNvPr>
          <p:cNvSpPr/>
          <p:nvPr/>
        </p:nvSpPr>
        <p:spPr>
          <a:xfrm>
            <a:off x="5556272" y="3638550"/>
            <a:ext cx="89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commit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29" name="Group 28" title="Coordinator Log Tail">
            <a:extLst>
              <a:ext uri="{FF2B5EF4-FFF2-40B4-BE49-F238E27FC236}">
                <a16:creationId xmlns:a16="http://schemas.microsoft.com/office/drawing/2014/main" id="{692F9BA8-97F0-7543-88D3-D348A657386D}"/>
              </a:ext>
            </a:extLst>
          </p:cNvPr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1EB7F383-C652-1940-B8F9-9107D761E8EE}"/>
                </a:ext>
              </a:extLst>
            </p:cNvPr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35" name="Picture 34" title="Coordinator Log Tail">
                <a:extLst>
                  <a:ext uri="{FF2B5EF4-FFF2-40B4-BE49-F238E27FC236}">
                    <a16:creationId xmlns:a16="http://schemas.microsoft.com/office/drawing/2014/main" id="{32C54E6E-754D-D04E-8CA2-244FFFE665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C1681D05-3EDC-0A44-9BB6-752F6188BC0E}"/>
                  </a:ext>
                </a:extLst>
              </p:cNvPr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E6FAAE4-5E29-6C40-8AC6-4CE1ACB73CC5}"/>
                </a:ext>
              </a:extLst>
            </p:cNvPr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4" name="Text Box 60">
              <a:extLst>
                <a:ext uri="{FF2B5EF4-FFF2-40B4-BE49-F238E27FC236}">
                  <a16:creationId xmlns:a16="http://schemas.microsoft.com/office/drawing/2014/main" id="{8BCDC880-8BC9-0B41-A6C7-6103188BD5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grpSp>
        <p:nvGrpSpPr>
          <p:cNvPr id="37" name="Group 36" title="Node Log Tail">
            <a:extLst>
              <a:ext uri="{FF2B5EF4-FFF2-40B4-BE49-F238E27FC236}">
                <a16:creationId xmlns:a16="http://schemas.microsoft.com/office/drawing/2014/main" id="{290E8199-8892-484E-B798-651586C37380}"/>
              </a:ext>
            </a:extLst>
          </p:cNvPr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38" name="Picture 37" title="Node log tail">
              <a:extLst>
                <a:ext uri="{FF2B5EF4-FFF2-40B4-BE49-F238E27FC236}">
                  <a16:creationId xmlns:a16="http://schemas.microsoft.com/office/drawing/2014/main" id="{1774A2F7-CA89-C649-897F-6D5F69A508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39" name="Rectangle 38" title="Node LogTail">
              <a:extLst>
                <a:ext uri="{FF2B5EF4-FFF2-40B4-BE49-F238E27FC236}">
                  <a16:creationId xmlns:a16="http://schemas.microsoft.com/office/drawing/2014/main" id="{AC135741-3D75-3F4A-879A-8005663D6B7E}"/>
                </a:ext>
              </a:extLst>
            </p:cNvPr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40" name="Rectangle 39" title="Pointer to the log tail">
            <a:extLst>
              <a:ext uri="{FF2B5EF4-FFF2-40B4-BE49-F238E27FC236}">
                <a16:creationId xmlns:a16="http://schemas.microsoft.com/office/drawing/2014/main" id="{DB13B687-D4EC-8048-91A8-FA548563BC3E}"/>
              </a:ext>
            </a:extLst>
          </p:cNvPr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41" name="Text Box 60">
            <a:extLst>
              <a:ext uri="{FF2B5EF4-FFF2-40B4-BE49-F238E27FC236}">
                <a16:creationId xmlns:a16="http://schemas.microsoft.com/office/drawing/2014/main" id="{49D26346-2D98-2D4A-9F10-8183DC7DD1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</p:spTree>
    <p:extLst>
      <p:ext uri="{BB962C8B-B14F-4D97-AF65-F5344CB8AC3E}">
        <p14:creationId xmlns:p14="http://schemas.microsoft.com/office/powerpoint/2010/main" val="37112047"/>
      </p:ext>
    </p:extLst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10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399" y="1200151"/>
            <a:ext cx="4676315" cy="3394472"/>
          </a:xfrm>
        </p:spPr>
        <p:txBody>
          <a:bodyPr>
            <a:normAutofit/>
          </a:bodyPr>
          <a:lstStyle/>
          <a:p>
            <a:r>
              <a:rPr lang="en-US" altLang="x-none" sz="1500" b="1" kern="0" dirty="0"/>
              <a:t>Phase 2:</a:t>
            </a:r>
            <a:endParaRPr lang="en-US" altLang="x-none" sz="1500" b="1" i="1" kern="0" dirty="0"/>
          </a:p>
          <a:p>
            <a:r>
              <a:rPr lang="en-US" altLang="x-none" sz="1500" b="1" kern="0" dirty="0"/>
              <a:t>Coordinator broadcasts result of vote</a:t>
            </a:r>
          </a:p>
          <a:p>
            <a:r>
              <a:rPr lang="en-US" altLang="x-none" sz="1500" kern="0" dirty="0"/>
              <a:t>Participants make commit/abort record </a:t>
            </a:r>
          </a:p>
          <a:p>
            <a:r>
              <a:rPr lang="en-US" altLang="x-none" sz="1500" kern="0" dirty="0"/>
              <a:t>Participants flush commit/abort record</a:t>
            </a:r>
          </a:p>
          <a:p>
            <a:r>
              <a:rPr lang="en-US" altLang="x-none" sz="1500" kern="0" dirty="0"/>
              <a:t>Participants respond with Ack</a:t>
            </a:r>
          </a:p>
          <a:p>
            <a:r>
              <a:rPr lang="en-US" altLang="x-none" sz="1500" kern="0" dirty="0"/>
              <a:t>Coordinator generates end record</a:t>
            </a:r>
          </a:p>
          <a:p>
            <a:r>
              <a:rPr lang="en-US" altLang="x-none" sz="1500" kern="0" dirty="0"/>
              <a:t>Coordinator flushes end record</a:t>
            </a:r>
          </a:p>
          <a:p>
            <a:pPr lvl="1"/>
            <a:endParaRPr lang="en-US" altLang="x-none" sz="1350" kern="0" dirty="0"/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  <p:sp>
        <p:nvSpPr>
          <p:cNvPr id="30" name="Rectangle 29" title="Coordinator Node Log commit(T1)">
            <a:extLst>
              <a:ext uri="{FF2B5EF4-FFF2-40B4-BE49-F238E27FC236}">
                <a16:creationId xmlns:a16="http://schemas.microsoft.com/office/drawing/2014/main" id="{CBE12840-6D1F-6942-86CE-A6E6AF0F0031}"/>
              </a:ext>
            </a:extLst>
          </p:cNvPr>
          <p:cNvSpPr/>
          <p:nvPr/>
        </p:nvSpPr>
        <p:spPr>
          <a:xfrm>
            <a:off x="5556272" y="3638550"/>
            <a:ext cx="89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commit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29" name="Picture 28" title="Node">
            <a:extLst>
              <a:ext uri="{FF2B5EF4-FFF2-40B4-BE49-F238E27FC236}">
                <a16:creationId xmlns:a16="http://schemas.microsoft.com/office/drawing/2014/main" id="{8CF2DDF6-A51B-7B42-A0F5-6DF726AEA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sp>
        <p:nvSpPr>
          <p:cNvPr id="32" name="TextBox 31" title="Coordinator Node Commit T(1)">
            <a:extLst>
              <a:ext uri="{FF2B5EF4-FFF2-40B4-BE49-F238E27FC236}">
                <a16:creationId xmlns:a16="http://schemas.microsoft.com/office/drawing/2014/main" id="{B085B241-D86B-4343-B575-927FF35C3BA1}"/>
              </a:ext>
            </a:extLst>
          </p:cNvPr>
          <p:cNvSpPr txBox="1"/>
          <p:nvPr/>
        </p:nvSpPr>
        <p:spPr>
          <a:xfrm>
            <a:off x="6498715" y="1521836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33" name="Group 32" title="Coordinator Log Tail">
            <a:extLst>
              <a:ext uri="{FF2B5EF4-FFF2-40B4-BE49-F238E27FC236}">
                <a16:creationId xmlns:a16="http://schemas.microsoft.com/office/drawing/2014/main" id="{673178F1-B31A-E742-88DA-C5BCE0B197C2}"/>
              </a:ext>
            </a:extLst>
          </p:cNvPr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2E5B33A-8EA1-AE47-A476-178791A645A2}"/>
                </a:ext>
              </a:extLst>
            </p:cNvPr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37" name="Picture 36" title="Coordinator Log Tail">
                <a:extLst>
                  <a:ext uri="{FF2B5EF4-FFF2-40B4-BE49-F238E27FC236}">
                    <a16:creationId xmlns:a16="http://schemas.microsoft.com/office/drawing/2014/main" id="{D8006A3B-C49A-6045-B9DA-B39FAE40F7D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7CE58AC2-EA72-9547-860E-AFC19CB74045}"/>
                  </a:ext>
                </a:extLst>
              </p:cNvPr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D6EC5C4-2D6C-8549-BE8C-6EA6CF63791F}"/>
                </a:ext>
              </a:extLst>
            </p:cNvPr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6" name="Text Box 60">
              <a:extLst>
                <a:ext uri="{FF2B5EF4-FFF2-40B4-BE49-F238E27FC236}">
                  <a16:creationId xmlns:a16="http://schemas.microsoft.com/office/drawing/2014/main" id="{553D4ACC-40BA-284E-8BDE-0E45150A06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grpSp>
        <p:nvGrpSpPr>
          <p:cNvPr id="39" name="Group 38" title="Node Log Tail">
            <a:extLst>
              <a:ext uri="{FF2B5EF4-FFF2-40B4-BE49-F238E27FC236}">
                <a16:creationId xmlns:a16="http://schemas.microsoft.com/office/drawing/2014/main" id="{E6BDC9D9-AC87-8145-9214-83B6441F906E}"/>
              </a:ext>
            </a:extLst>
          </p:cNvPr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40" name="Picture 39" title="Node log tail">
              <a:extLst>
                <a:ext uri="{FF2B5EF4-FFF2-40B4-BE49-F238E27FC236}">
                  <a16:creationId xmlns:a16="http://schemas.microsoft.com/office/drawing/2014/main" id="{A4B902F4-0CFC-6443-8E15-FC5B327CE3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41" name="Rectangle 40" title="Node LogTail">
              <a:extLst>
                <a:ext uri="{FF2B5EF4-FFF2-40B4-BE49-F238E27FC236}">
                  <a16:creationId xmlns:a16="http://schemas.microsoft.com/office/drawing/2014/main" id="{5F15E494-AC6C-7246-A972-B1110F66377E}"/>
                </a:ext>
              </a:extLst>
            </p:cNvPr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42" name="Rectangle 41" title="Pointer to the log tail">
            <a:extLst>
              <a:ext uri="{FF2B5EF4-FFF2-40B4-BE49-F238E27FC236}">
                <a16:creationId xmlns:a16="http://schemas.microsoft.com/office/drawing/2014/main" id="{883E9617-813B-9A46-9423-4EA36DC6F799}"/>
              </a:ext>
            </a:extLst>
          </p:cNvPr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43" name="Text Box 60">
            <a:extLst>
              <a:ext uri="{FF2B5EF4-FFF2-40B4-BE49-F238E27FC236}">
                <a16:creationId xmlns:a16="http://schemas.microsoft.com/office/drawing/2014/main" id="{6EF0A80C-3B44-384B-A154-7AA11DF54F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</p:spTree>
    <p:extLst>
      <p:ext uri="{BB962C8B-B14F-4D97-AF65-F5344CB8AC3E}">
        <p14:creationId xmlns:p14="http://schemas.microsoft.com/office/powerpoint/2010/main" val="2481387747"/>
      </p:ext>
    </p:extLst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11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399" y="1200151"/>
            <a:ext cx="4676315" cy="3394472"/>
          </a:xfrm>
        </p:spPr>
        <p:txBody>
          <a:bodyPr>
            <a:normAutofit/>
          </a:bodyPr>
          <a:lstStyle/>
          <a:p>
            <a:r>
              <a:rPr lang="en-US" altLang="x-none" sz="1500" b="1" kern="0" dirty="0"/>
              <a:t>Phase 2:</a:t>
            </a:r>
            <a:endParaRPr lang="en-US" altLang="x-none" sz="1500" b="1" i="1" kern="0" dirty="0"/>
          </a:p>
          <a:p>
            <a:r>
              <a:rPr lang="en-US" altLang="x-none" sz="1500" b="1" kern="0" dirty="0"/>
              <a:t>Coordinator broadcasts result of vote</a:t>
            </a:r>
          </a:p>
          <a:p>
            <a:r>
              <a:rPr lang="en-US" altLang="x-none" sz="1500" kern="0" dirty="0"/>
              <a:t>Participants make commit/abort record </a:t>
            </a:r>
          </a:p>
          <a:p>
            <a:r>
              <a:rPr lang="en-US" altLang="x-none" sz="1500" kern="0" dirty="0"/>
              <a:t>Participants flush commit/abort record</a:t>
            </a:r>
          </a:p>
          <a:p>
            <a:r>
              <a:rPr lang="en-US" altLang="x-none" sz="1500" kern="0" dirty="0"/>
              <a:t>Participants respond with Ack</a:t>
            </a:r>
          </a:p>
          <a:p>
            <a:r>
              <a:rPr lang="en-US" altLang="x-none" sz="1500" kern="0" dirty="0"/>
              <a:t>Coordinator generates end record</a:t>
            </a:r>
          </a:p>
          <a:p>
            <a:r>
              <a:rPr lang="en-US" altLang="x-none" sz="1500" kern="0" dirty="0"/>
              <a:t>Coordinator flushes end record</a:t>
            </a:r>
          </a:p>
          <a:p>
            <a:pPr lvl="1"/>
            <a:endParaRPr lang="en-US" altLang="x-none" sz="1350" kern="0" dirty="0"/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  <p:sp>
        <p:nvSpPr>
          <p:cNvPr id="30" name="Rectangle 29" title="Coordinator Node Log commit(T1)">
            <a:extLst>
              <a:ext uri="{FF2B5EF4-FFF2-40B4-BE49-F238E27FC236}">
                <a16:creationId xmlns:a16="http://schemas.microsoft.com/office/drawing/2014/main" id="{CBE12840-6D1F-6942-86CE-A6E6AF0F0031}"/>
              </a:ext>
            </a:extLst>
          </p:cNvPr>
          <p:cNvSpPr/>
          <p:nvPr/>
        </p:nvSpPr>
        <p:spPr>
          <a:xfrm>
            <a:off x="5556272" y="3638550"/>
            <a:ext cx="89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commit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29" name="Picture 28" title="Node">
            <a:extLst>
              <a:ext uri="{FF2B5EF4-FFF2-40B4-BE49-F238E27FC236}">
                <a16:creationId xmlns:a16="http://schemas.microsoft.com/office/drawing/2014/main" id="{8CF2DDF6-A51B-7B42-A0F5-6DF726AEA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sp>
        <p:nvSpPr>
          <p:cNvPr id="32" name="TextBox 31" title="Node Commit T(1)">
            <a:extLst>
              <a:ext uri="{FF2B5EF4-FFF2-40B4-BE49-F238E27FC236}">
                <a16:creationId xmlns:a16="http://schemas.microsoft.com/office/drawing/2014/main" id="{B085B241-D86B-4343-B575-927FF35C3BA1}"/>
              </a:ext>
            </a:extLst>
          </p:cNvPr>
          <p:cNvSpPr txBox="1"/>
          <p:nvPr/>
        </p:nvSpPr>
        <p:spPr>
          <a:xfrm>
            <a:off x="4644732" y="1775428"/>
            <a:ext cx="114646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33" name="Group 32" title="Coordinator Log Tail">
            <a:extLst>
              <a:ext uri="{FF2B5EF4-FFF2-40B4-BE49-F238E27FC236}">
                <a16:creationId xmlns:a16="http://schemas.microsoft.com/office/drawing/2014/main" id="{A16EF18E-488C-9744-A1B6-B2C31931D68F}"/>
              </a:ext>
            </a:extLst>
          </p:cNvPr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5FC3901-4BE1-1646-9A4E-FF3199C43417}"/>
                </a:ext>
              </a:extLst>
            </p:cNvPr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37" name="Picture 36" title="Coordinator Log Tail">
                <a:extLst>
                  <a:ext uri="{FF2B5EF4-FFF2-40B4-BE49-F238E27FC236}">
                    <a16:creationId xmlns:a16="http://schemas.microsoft.com/office/drawing/2014/main" id="{D054AAEC-F732-1445-8616-B33736F02B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56C646FC-FCC9-9F4D-A08E-4513E062D3BD}"/>
                  </a:ext>
                </a:extLst>
              </p:cNvPr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F558C24-7619-7143-8F63-FC4D760AB455}"/>
                </a:ext>
              </a:extLst>
            </p:cNvPr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6" name="Text Box 60">
              <a:extLst>
                <a:ext uri="{FF2B5EF4-FFF2-40B4-BE49-F238E27FC236}">
                  <a16:creationId xmlns:a16="http://schemas.microsoft.com/office/drawing/2014/main" id="{7243A556-5F84-5E43-B2D3-7D41CABFA7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grpSp>
        <p:nvGrpSpPr>
          <p:cNvPr id="39" name="Group 38" title="Node Log Tail">
            <a:extLst>
              <a:ext uri="{FF2B5EF4-FFF2-40B4-BE49-F238E27FC236}">
                <a16:creationId xmlns:a16="http://schemas.microsoft.com/office/drawing/2014/main" id="{941A2A4C-C439-B347-AFDA-BD1DC10003C2}"/>
              </a:ext>
            </a:extLst>
          </p:cNvPr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40" name="Picture 39" title="Node log tail">
              <a:extLst>
                <a:ext uri="{FF2B5EF4-FFF2-40B4-BE49-F238E27FC236}">
                  <a16:creationId xmlns:a16="http://schemas.microsoft.com/office/drawing/2014/main" id="{7782AD6C-2C1C-F848-A714-02C9E1BAE8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41" name="Rectangle 40" title="Node LogTail">
              <a:extLst>
                <a:ext uri="{FF2B5EF4-FFF2-40B4-BE49-F238E27FC236}">
                  <a16:creationId xmlns:a16="http://schemas.microsoft.com/office/drawing/2014/main" id="{822E464F-572A-A243-B32B-3731DE129B67}"/>
                </a:ext>
              </a:extLst>
            </p:cNvPr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42" name="Rectangle 41" title="Pointer to the log tail">
            <a:extLst>
              <a:ext uri="{FF2B5EF4-FFF2-40B4-BE49-F238E27FC236}">
                <a16:creationId xmlns:a16="http://schemas.microsoft.com/office/drawing/2014/main" id="{DFA7822E-4D0F-A540-A339-DC791AC9E493}"/>
              </a:ext>
            </a:extLst>
          </p:cNvPr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43" name="Text Box 60">
            <a:extLst>
              <a:ext uri="{FF2B5EF4-FFF2-40B4-BE49-F238E27FC236}">
                <a16:creationId xmlns:a16="http://schemas.microsoft.com/office/drawing/2014/main" id="{E1234669-CDA7-C048-9BA8-F4A145EAD0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</p:spTree>
    <p:extLst>
      <p:ext uri="{BB962C8B-B14F-4D97-AF65-F5344CB8AC3E}">
        <p14:creationId xmlns:p14="http://schemas.microsoft.com/office/powerpoint/2010/main" val="3737148235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Database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3229"/>
            <a:ext cx="8229600" cy="339447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DBMS an influential special case of distributed computing</a:t>
            </a:r>
          </a:p>
          <a:p>
            <a:pPr lvl="1"/>
            <a:r>
              <a:rPr lang="en-US" dirty="0"/>
              <a:t>The trickiest part of distributed computing is state, i.e. Data</a:t>
            </a:r>
          </a:p>
          <a:p>
            <a:pPr lvl="1"/>
            <a:r>
              <a:rPr lang="en-US" dirty="0"/>
              <a:t>Transactions provide an influential model for concurrency/parallelism</a:t>
            </a:r>
          </a:p>
          <a:p>
            <a:pPr lvl="1"/>
            <a:r>
              <a:rPr lang="en-US" dirty="0"/>
              <a:t>DBMSs worried about fault handling early on</a:t>
            </a:r>
          </a:p>
          <a:p>
            <a:pPr>
              <a:spcBef>
                <a:spcPts val="2000"/>
              </a:spcBef>
            </a:pPr>
            <a:r>
              <a:rPr lang="en-US" dirty="0"/>
              <a:t>Special-case because not all programs are written </a:t>
            </a:r>
            <a:r>
              <a:rPr lang="en-US" dirty="0" err="1"/>
              <a:t>transactionally</a:t>
            </a:r>
            <a:endParaRPr lang="en-US" dirty="0"/>
          </a:p>
          <a:p>
            <a:pPr lvl="1"/>
            <a:r>
              <a:rPr lang="en-US" dirty="0"/>
              <a:t>And if not, database techniques may not apply</a:t>
            </a:r>
          </a:p>
          <a:p>
            <a:pPr>
              <a:spcBef>
                <a:spcPts val="2000"/>
              </a:spcBef>
            </a:pPr>
            <a:r>
              <a:rPr lang="en-US" dirty="0"/>
              <a:t>Many of today’s most complex </a:t>
            </a:r>
            <a:r>
              <a:rPr lang="en-US" b="1" dirty="0"/>
              <a:t>distributed</a:t>
            </a:r>
            <a:r>
              <a:rPr lang="en-US" dirty="0"/>
              <a:t> </a:t>
            </a:r>
            <a:r>
              <a:rPr lang="en-US" b="1" dirty="0"/>
              <a:t>systems</a:t>
            </a:r>
            <a:r>
              <a:rPr lang="en-US" dirty="0"/>
              <a:t> are </a:t>
            </a:r>
            <a:r>
              <a:rPr lang="en-US" b="1" dirty="0"/>
              <a:t>databases</a:t>
            </a:r>
          </a:p>
          <a:p>
            <a:pPr lvl="1"/>
            <a:r>
              <a:rPr lang="en-US" dirty="0"/>
              <a:t>Cloud SQL databases like Spanner, Aurora, Azure SQL</a:t>
            </a:r>
          </a:p>
          <a:p>
            <a:pPr lvl="1"/>
            <a:r>
              <a:rPr lang="en-US" dirty="0"/>
              <a:t>NoSQL databases like DynamoDB, Cassandra, MongoDB, Couchbase</a:t>
            </a:r>
            <a:r>
              <a:rPr lang="mr-IN" dirty="0"/>
              <a:t>…</a:t>
            </a:r>
            <a:endParaRPr lang="en-US" dirty="0"/>
          </a:p>
          <a:p>
            <a:pPr>
              <a:spcBef>
                <a:spcPts val="2000"/>
              </a:spcBef>
            </a:pPr>
            <a:r>
              <a:rPr lang="en-US" dirty="0"/>
              <a:t>We’ll focus on transactional </a:t>
            </a:r>
            <a:r>
              <a:rPr lang="en-US" b="1" dirty="0"/>
              <a:t>concurrency</a:t>
            </a:r>
            <a:r>
              <a:rPr lang="en-US" dirty="0"/>
              <a:t> </a:t>
            </a:r>
            <a:r>
              <a:rPr lang="en-US" b="1" dirty="0"/>
              <a:t>control</a:t>
            </a:r>
            <a:r>
              <a:rPr lang="en-US" dirty="0"/>
              <a:t> and </a:t>
            </a:r>
            <a:r>
              <a:rPr lang="en-US" b="1" dirty="0"/>
              <a:t>recovery</a:t>
            </a:r>
          </a:p>
          <a:p>
            <a:pPr lvl="1"/>
            <a:r>
              <a:rPr lang="en-US" dirty="0"/>
              <a:t>You already know many lessons of distributed query processing</a:t>
            </a:r>
          </a:p>
        </p:txBody>
      </p:sp>
    </p:spTree>
    <p:extLst>
      <p:ext uri="{BB962C8B-B14F-4D97-AF65-F5344CB8AC3E}">
        <p14:creationId xmlns:p14="http://schemas.microsoft.com/office/powerpoint/2010/main" val="9440687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12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399" y="1200151"/>
            <a:ext cx="4676315" cy="3394472"/>
          </a:xfrm>
        </p:spPr>
        <p:txBody>
          <a:bodyPr>
            <a:normAutofit/>
          </a:bodyPr>
          <a:lstStyle/>
          <a:p>
            <a:r>
              <a:rPr lang="en-US" altLang="x-none" sz="1500" b="1" kern="0" dirty="0"/>
              <a:t>Phase 2:</a:t>
            </a:r>
            <a:endParaRPr lang="en-US" altLang="x-none" sz="1500" b="1" i="1" kern="0" dirty="0"/>
          </a:p>
          <a:p>
            <a:r>
              <a:rPr lang="en-US" altLang="x-none" sz="1500" kern="0" dirty="0"/>
              <a:t>Coordinator broadcasts result of vote</a:t>
            </a:r>
          </a:p>
          <a:p>
            <a:r>
              <a:rPr lang="en-US" altLang="x-none" sz="1500" b="1" kern="0" dirty="0"/>
              <a:t>Participants make commit/abort record </a:t>
            </a:r>
          </a:p>
          <a:p>
            <a:r>
              <a:rPr lang="en-US" altLang="x-none" sz="1500" kern="0" dirty="0"/>
              <a:t>Participants flush commit/abort record</a:t>
            </a:r>
          </a:p>
          <a:p>
            <a:r>
              <a:rPr lang="en-US" altLang="x-none" sz="1500" kern="0" dirty="0"/>
              <a:t>Participants respond with Ack</a:t>
            </a:r>
          </a:p>
          <a:p>
            <a:r>
              <a:rPr lang="en-US" altLang="x-none" sz="1500" kern="0" dirty="0"/>
              <a:t>Coordinator generates end record</a:t>
            </a:r>
          </a:p>
          <a:p>
            <a:r>
              <a:rPr lang="en-US" altLang="x-none" sz="1500" kern="0" dirty="0"/>
              <a:t>Coordinator flushes end record</a:t>
            </a:r>
          </a:p>
          <a:p>
            <a:pPr lvl="1"/>
            <a:endParaRPr lang="en-US" altLang="x-none" sz="1350" kern="0" dirty="0"/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grpSp>
        <p:nvGrpSpPr>
          <p:cNvPr id="21" name="Group 20" title="Coordinator Log Tail"/>
          <p:cNvGrpSpPr/>
          <p:nvPr/>
        </p:nvGrpSpPr>
        <p:grpSpPr>
          <a:xfrm>
            <a:off x="5511302" y="2776642"/>
            <a:ext cx="983021" cy="497299"/>
            <a:chOff x="5286310" y="2641774"/>
            <a:chExt cx="3827373" cy="1936223"/>
          </a:xfrm>
        </p:grpSpPr>
        <p:grpSp>
          <p:nvGrpSpPr>
            <p:cNvPr id="22" name="Group 21"/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25" name="Picture 24" title="Coordinator Log tail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26" name="Rectangle 25"/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23" name="Rectangle 22"/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24" name="Text Box 60"/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194228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 err="1">
                  <a:solidFill>
                    <a:schemeClr val="bg1"/>
                  </a:solidFill>
                  <a:latin typeface="Helvetica Neue Regular" charset="0"/>
                </a:rPr>
                <a:t>og</a:t>
              </a:r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 tail</a:t>
              </a:r>
            </a:p>
          </p:txBody>
        </p:sp>
      </p:grpSp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16" name="Group 15" title="Node Log Tail"/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19" name="Picture 18" descr="Commit(T1)" title="Node log tail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17" name="Rectangle 16" title="Pointer to the log tail"/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18" name="Text Box 60"/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  <p:sp>
        <p:nvSpPr>
          <p:cNvPr id="30" name="Rectangle 29" title="Coordinator Node Log commit(T1)">
            <a:extLst>
              <a:ext uri="{FF2B5EF4-FFF2-40B4-BE49-F238E27FC236}">
                <a16:creationId xmlns:a16="http://schemas.microsoft.com/office/drawing/2014/main" id="{CBE12840-6D1F-6942-86CE-A6E6AF0F0031}"/>
              </a:ext>
            </a:extLst>
          </p:cNvPr>
          <p:cNvSpPr/>
          <p:nvPr/>
        </p:nvSpPr>
        <p:spPr>
          <a:xfrm>
            <a:off x="5556272" y="3638550"/>
            <a:ext cx="89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commit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29" name="Picture 28" title="Node">
            <a:extLst>
              <a:ext uri="{FF2B5EF4-FFF2-40B4-BE49-F238E27FC236}">
                <a16:creationId xmlns:a16="http://schemas.microsoft.com/office/drawing/2014/main" id="{8CF2DDF6-A51B-7B42-A0F5-6DF726AEA8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sp>
        <p:nvSpPr>
          <p:cNvPr id="32" name="TextBox 31" title="Node Log Tail Commit T(1)">
            <a:extLst>
              <a:ext uri="{FF2B5EF4-FFF2-40B4-BE49-F238E27FC236}">
                <a16:creationId xmlns:a16="http://schemas.microsoft.com/office/drawing/2014/main" id="{B085B241-D86B-4343-B575-927FF35C3BA1}"/>
              </a:ext>
            </a:extLst>
          </p:cNvPr>
          <p:cNvSpPr txBox="1"/>
          <p:nvPr/>
        </p:nvSpPr>
        <p:spPr>
          <a:xfrm>
            <a:off x="3919943" y="2796537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35417114"/>
      </p:ext>
    </p:extLst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13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399" y="1200151"/>
            <a:ext cx="4676315" cy="3394472"/>
          </a:xfrm>
        </p:spPr>
        <p:txBody>
          <a:bodyPr>
            <a:normAutofit/>
          </a:bodyPr>
          <a:lstStyle/>
          <a:p>
            <a:r>
              <a:rPr lang="en-US" altLang="x-none" sz="1500" b="1" kern="0" dirty="0"/>
              <a:t>Phase 2:</a:t>
            </a:r>
            <a:endParaRPr lang="en-US" altLang="x-none" sz="1500" b="1" i="1" kern="0" dirty="0"/>
          </a:p>
          <a:p>
            <a:r>
              <a:rPr lang="en-US" altLang="x-none" sz="1500" kern="0" dirty="0"/>
              <a:t>Coordinator broadcasts result of vote</a:t>
            </a:r>
          </a:p>
          <a:p>
            <a:r>
              <a:rPr lang="en-US" altLang="x-none" sz="1500" kern="0" dirty="0"/>
              <a:t>Participants generate commit/abort record </a:t>
            </a:r>
          </a:p>
          <a:p>
            <a:r>
              <a:rPr lang="en-US" altLang="x-none" sz="1500" b="1" kern="0" dirty="0"/>
              <a:t>Participants flush commit/abort record</a:t>
            </a:r>
          </a:p>
          <a:p>
            <a:r>
              <a:rPr lang="en-US" altLang="x-none" sz="1500" kern="0" dirty="0"/>
              <a:t>Participants respond with Ack</a:t>
            </a:r>
          </a:p>
          <a:p>
            <a:r>
              <a:rPr lang="en-US" altLang="x-none" sz="1500" kern="0" dirty="0"/>
              <a:t>Coordinator generates end record</a:t>
            </a:r>
          </a:p>
          <a:p>
            <a:r>
              <a:rPr lang="en-US" altLang="x-none" sz="1500" kern="0" dirty="0"/>
              <a:t>Coordinator flushes end record</a:t>
            </a:r>
          </a:p>
          <a:p>
            <a:pPr lvl="1"/>
            <a:endParaRPr lang="en-US" altLang="x-none" sz="1350" kern="0" dirty="0"/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  <p:sp>
        <p:nvSpPr>
          <p:cNvPr id="30" name="Rectangle 29" title="Coordinator Node Log commit(T1)">
            <a:extLst>
              <a:ext uri="{FF2B5EF4-FFF2-40B4-BE49-F238E27FC236}">
                <a16:creationId xmlns:a16="http://schemas.microsoft.com/office/drawing/2014/main" id="{CBE12840-6D1F-6942-86CE-A6E6AF0F0031}"/>
              </a:ext>
            </a:extLst>
          </p:cNvPr>
          <p:cNvSpPr/>
          <p:nvPr/>
        </p:nvSpPr>
        <p:spPr>
          <a:xfrm>
            <a:off x="5556272" y="3638550"/>
            <a:ext cx="89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commit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29" name="Picture 28" title="Node">
            <a:extLst>
              <a:ext uri="{FF2B5EF4-FFF2-40B4-BE49-F238E27FC236}">
                <a16:creationId xmlns:a16="http://schemas.microsoft.com/office/drawing/2014/main" id="{8CF2DDF6-A51B-7B42-A0F5-6DF726AEA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sp>
        <p:nvSpPr>
          <p:cNvPr id="32" name="TextBox 31" title="Node Log Commit T(1)">
            <a:extLst>
              <a:ext uri="{FF2B5EF4-FFF2-40B4-BE49-F238E27FC236}">
                <a16:creationId xmlns:a16="http://schemas.microsoft.com/office/drawing/2014/main" id="{B085B241-D86B-4343-B575-927FF35C3BA1}"/>
              </a:ext>
            </a:extLst>
          </p:cNvPr>
          <p:cNvSpPr txBox="1"/>
          <p:nvPr/>
        </p:nvSpPr>
        <p:spPr>
          <a:xfrm>
            <a:off x="3962400" y="3894951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33" name="Group 32" title="Coordinator Log Tail">
            <a:extLst>
              <a:ext uri="{FF2B5EF4-FFF2-40B4-BE49-F238E27FC236}">
                <a16:creationId xmlns:a16="http://schemas.microsoft.com/office/drawing/2014/main" id="{F22A708C-4D76-F145-97DD-B928D53BA8DF}"/>
              </a:ext>
            </a:extLst>
          </p:cNvPr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BCEC195-DE75-E149-82B4-3E9CA8BA3BF0}"/>
                </a:ext>
              </a:extLst>
            </p:cNvPr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37" name="Picture 36" title="Coordinator Log Tail">
                <a:extLst>
                  <a:ext uri="{FF2B5EF4-FFF2-40B4-BE49-F238E27FC236}">
                    <a16:creationId xmlns:a16="http://schemas.microsoft.com/office/drawing/2014/main" id="{BDDDB251-BB0A-3340-9B88-4086183DEF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BDF4B121-AB13-3B4C-AE89-409F508BDF1E}"/>
                  </a:ext>
                </a:extLst>
              </p:cNvPr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12AECF0-5D62-4643-826F-6920C1359D23}"/>
                </a:ext>
              </a:extLst>
            </p:cNvPr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6" name="Text Box 60">
              <a:extLst>
                <a:ext uri="{FF2B5EF4-FFF2-40B4-BE49-F238E27FC236}">
                  <a16:creationId xmlns:a16="http://schemas.microsoft.com/office/drawing/2014/main" id="{510D5FEE-5D5F-174F-9FBB-1A772B5EA2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grpSp>
        <p:nvGrpSpPr>
          <p:cNvPr id="39" name="Group 38" title="Node Log Tail">
            <a:extLst>
              <a:ext uri="{FF2B5EF4-FFF2-40B4-BE49-F238E27FC236}">
                <a16:creationId xmlns:a16="http://schemas.microsoft.com/office/drawing/2014/main" id="{863414C8-BCEC-CC42-9EC5-D8CFA582FD2E}"/>
              </a:ext>
            </a:extLst>
          </p:cNvPr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40" name="Picture 39" title="Node log tail">
              <a:extLst>
                <a:ext uri="{FF2B5EF4-FFF2-40B4-BE49-F238E27FC236}">
                  <a16:creationId xmlns:a16="http://schemas.microsoft.com/office/drawing/2014/main" id="{3E53D5DF-D4EB-384D-AD87-C0D3A939D3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41" name="Rectangle 40" title="Node LogTail">
              <a:extLst>
                <a:ext uri="{FF2B5EF4-FFF2-40B4-BE49-F238E27FC236}">
                  <a16:creationId xmlns:a16="http://schemas.microsoft.com/office/drawing/2014/main" id="{7ABADCD7-084E-E647-B8B8-6B6A465F4C96}"/>
                </a:ext>
              </a:extLst>
            </p:cNvPr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42" name="Rectangle 41" title="Pointer to the log tail">
            <a:extLst>
              <a:ext uri="{FF2B5EF4-FFF2-40B4-BE49-F238E27FC236}">
                <a16:creationId xmlns:a16="http://schemas.microsoft.com/office/drawing/2014/main" id="{E5142366-27DD-6E45-8A2C-FC299E8BD5AE}"/>
              </a:ext>
            </a:extLst>
          </p:cNvPr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43" name="Text Box 60">
            <a:extLst>
              <a:ext uri="{FF2B5EF4-FFF2-40B4-BE49-F238E27FC236}">
                <a16:creationId xmlns:a16="http://schemas.microsoft.com/office/drawing/2014/main" id="{EED5146A-9510-E247-B97A-FBC7B14C72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</p:spTree>
    <p:extLst>
      <p:ext uri="{BB962C8B-B14F-4D97-AF65-F5344CB8AC3E}">
        <p14:creationId xmlns:p14="http://schemas.microsoft.com/office/powerpoint/2010/main" val="1945986188"/>
      </p:ext>
    </p:extLst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14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399" y="1200151"/>
            <a:ext cx="4676315" cy="3394472"/>
          </a:xfrm>
        </p:spPr>
        <p:txBody>
          <a:bodyPr>
            <a:normAutofit/>
          </a:bodyPr>
          <a:lstStyle/>
          <a:p>
            <a:r>
              <a:rPr lang="en-US" altLang="x-none" sz="1500" b="1" kern="0" dirty="0"/>
              <a:t>Phase 2:</a:t>
            </a:r>
            <a:endParaRPr lang="en-US" altLang="x-none" sz="1500" b="1" i="1" kern="0" dirty="0"/>
          </a:p>
          <a:p>
            <a:r>
              <a:rPr lang="en-US" altLang="x-none" sz="1500" kern="0" dirty="0"/>
              <a:t>Coordinator broadcasts result of vote</a:t>
            </a:r>
          </a:p>
          <a:p>
            <a:r>
              <a:rPr lang="en-US" altLang="x-none" sz="1500" kern="0" dirty="0"/>
              <a:t>Participants generate commit/abort record </a:t>
            </a:r>
          </a:p>
          <a:p>
            <a:r>
              <a:rPr lang="en-US" altLang="x-none" sz="1500" kern="0" dirty="0"/>
              <a:t>Participants flush commit/abort record</a:t>
            </a:r>
          </a:p>
          <a:p>
            <a:r>
              <a:rPr lang="en-US" altLang="x-none" sz="1500" b="1" kern="0" dirty="0"/>
              <a:t>Participants respond with Ack</a:t>
            </a:r>
          </a:p>
          <a:p>
            <a:r>
              <a:rPr lang="en-US" altLang="x-none" sz="1500" kern="0" dirty="0"/>
              <a:t>Coordinator generates end record</a:t>
            </a:r>
          </a:p>
          <a:p>
            <a:r>
              <a:rPr lang="en-US" altLang="x-none" sz="1500" kern="0" dirty="0"/>
              <a:t>Coordinator flushes end record</a:t>
            </a:r>
          </a:p>
          <a:p>
            <a:pPr lvl="1"/>
            <a:endParaRPr lang="en-US" altLang="x-none" sz="1350" kern="0" dirty="0"/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  <p:sp>
        <p:nvSpPr>
          <p:cNvPr id="30" name="Rectangle 29" title="Coordinator Node Log commit(T1)">
            <a:extLst>
              <a:ext uri="{FF2B5EF4-FFF2-40B4-BE49-F238E27FC236}">
                <a16:creationId xmlns:a16="http://schemas.microsoft.com/office/drawing/2014/main" id="{CBE12840-6D1F-6942-86CE-A6E6AF0F0031}"/>
              </a:ext>
            </a:extLst>
          </p:cNvPr>
          <p:cNvSpPr/>
          <p:nvPr/>
        </p:nvSpPr>
        <p:spPr>
          <a:xfrm>
            <a:off x="5556272" y="3638550"/>
            <a:ext cx="89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commit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29" name="Picture 28" title="Node">
            <a:extLst>
              <a:ext uri="{FF2B5EF4-FFF2-40B4-BE49-F238E27FC236}">
                <a16:creationId xmlns:a16="http://schemas.microsoft.com/office/drawing/2014/main" id="{8CF2DDF6-A51B-7B42-A0F5-6DF726AEA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sp>
        <p:nvSpPr>
          <p:cNvPr id="32" name="TextBox 31" title="Node Log Commit T(1)">
            <a:extLst>
              <a:ext uri="{FF2B5EF4-FFF2-40B4-BE49-F238E27FC236}">
                <a16:creationId xmlns:a16="http://schemas.microsoft.com/office/drawing/2014/main" id="{B085B241-D86B-4343-B575-927FF35C3BA1}"/>
              </a:ext>
            </a:extLst>
          </p:cNvPr>
          <p:cNvSpPr txBox="1"/>
          <p:nvPr/>
        </p:nvSpPr>
        <p:spPr>
          <a:xfrm>
            <a:off x="3962400" y="3894951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33" name="TextBox 32" title="Node Ack(T1a)">
            <a:extLst>
              <a:ext uri="{FF2B5EF4-FFF2-40B4-BE49-F238E27FC236}">
                <a16:creationId xmlns:a16="http://schemas.microsoft.com/office/drawing/2014/main" id="{A859CE79-1D16-4F43-B674-4868C95B2114}"/>
              </a:ext>
            </a:extLst>
          </p:cNvPr>
          <p:cNvSpPr txBox="1"/>
          <p:nvPr/>
        </p:nvSpPr>
        <p:spPr>
          <a:xfrm>
            <a:off x="4797183" y="1754694"/>
            <a:ext cx="86113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err="1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Ack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1a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34" name="Group 33" title="Coordinator Log Tail">
            <a:extLst>
              <a:ext uri="{FF2B5EF4-FFF2-40B4-BE49-F238E27FC236}">
                <a16:creationId xmlns:a16="http://schemas.microsoft.com/office/drawing/2014/main" id="{FBA93AAE-1685-E244-803A-46113A08199B}"/>
              </a:ext>
            </a:extLst>
          </p:cNvPr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5D67432-018A-7D41-B825-4B75BE6F8446}"/>
                </a:ext>
              </a:extLst>
            </p:cNvPr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38" name="Picture 37" title="Coordinator Log Tail">
                <a:extLst>
                  <a:ext uri="{FF2B5EF4-FFF2-40B4-BE49-F238E27FC236}">
                    <a16:creationId xmlns:a16="http://schemas.microsoft.com/office/drawing/2014/main" id="{936E8594-FA41-7A45-BE2F-7330A412D7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315B193B-0F95-AF4E-9547-9AE34928EEF2}"/>
                  </a:ext>
                </a:extLst>
              </p:cNvPr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59CC985-D80D-774E-B749-B8942A608646}"/>
                </a:ext>
              </a:extLst>
            </p:cNvPr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7" name="Text Box 60">
              <a:extLst>
                <a:ext uri="{FF2B5EF4-FFF2-40B4-BE49-F238E27FC236}">
                  <a16:creationId xmlns:a16="http://schemas.microsoft.com/office/drawing/2014/main" id="{5889FB0A-E47E-324D-9224-219C27F771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grpSp>
        <p:nvGrpSpPr>
          <p:cNvPr id="40" name="Group 39" title="Node Log Tail">
            <a:extLst>
              <a:ext uri="{FF2B5EF4-FFF2-40B4-BE49-F238E27FC236}">
                <a16:creationId xmlns:a16="http://schemas.microsoft.com/office/drawing/2014/main" id="{B3B45400-BE70-7148-8A4B-281AD5F839F6}"/>
              </a:ext>
            </a:extLst>
          </p:cNvPr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41" name="Picture 40" title="Node log tail">
              <a:extLst>
                <a:ext uri="{FF2B5EF4-FFF2-40B4-BE49-F238E27FC236}">
                  <a16:creationId xmlns:a16="http://schemas.microsoft.com/office/drawing/2014/main" id="{DD39EF88-1463-424F-AB0D-8ED4E8A8CA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42" name="Rectangle 41" title="Node LogTail">
              <a:extLst>
                <a:ext uri="{FF2B5EF4-FFF2-40B4-BE49-F238E27FC236}">
                  <a16:creationId xmlns:a16="http://schemas.microsoft.com/office/drawing/2014/main" id="{621C2A81-331F-F04E-87DC-D81054C86B17}"/>
                </a:ext>
              </a:extLst>
            </p:cNvPr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43" name="Rectangle 42" title="Pointer to the log tail">
            <a:extLst>
              <a:ext uri="{FF2B5EF4-FFF2-40B4-BE49-F238E27FC236}">
                <a16:creationId xmlns:a16="http://schemas.microsoft.com/office/drawing/2014/main" id="{E12847E6-56DB-E347-8405-317866D0F3AA}"/>
              </a:ext>
            </a:extLst>
          </p:cNvPr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44" name="Text Box 60">
            <a:extLst>
              <a:ext uri="{FF2B5EF4-FFF2-40B4-BE49-F238E27FC236}">
                <a16:creationId xmlns:a16="http://schemas.microsoft.com/office/drawing/2014/main" id="{951B8FE5-5783-484B-8219-6311BA700A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</p:spTree>
    <p:extLst>
      <p:ext uri="{BB962C8B-B14F-4D97-AF65-F5344CB8AC3E}">
        <p14:creationId xmlns:p14="http://schemas.microsoft.com/office/powerpoint/2010/main" val="3575803108"/>
      </p:ext>
    </p:extLst>
  </p:cSld>
  <p:clrMapOvr>
    <a:masterClrMapping/>
  </p:clrMapOvr>
  <p:transition spd="slow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15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399" y="1200151"/>
            <a:ext cx="4676315" cy="3394472"/>
          </a:xfrm>
        </p:spPr>
        <p:txBody>
          <a:bodyPr>
            <a:normAutofit/>
          </a:bodyPr>
          <a:lstStyle/>
          <a:p>
            <a:r>
              <a:rPr lang="en-US" altLang="x-none" sz="1500" b="1" kern="0" dirty="0"/>
              <a:t>Phase 2:</a:t>
            </a:r>
            <a:endParaRPr lang="en-US" altLang="x-none" sz="1500" b="1" i="1" kern="0" dirty="0"/>
          </a:p>
          <a:p>
            <a:r>
              <a:rPr lang="en-US" altLang="x-none" sz="1500" kern="0" dirty="0"/>
              <a:t>Coordinator broadcasts result of vote</a:t>
            </a:r>
          </a:p>
          <a:p>
            <a:r>
              <a:rPr lang="en-US" altLang="x-none" sz="1500" kern="0" dirty="0"/>
              <a:t>Participants generate commit/abort record </a:t>
            </a:r>
          </a:p>
          <a:p>
            <a:r>
              <a:rPr lang="en-US" altLang="x-none" sz="1500" kern="0" dirty="0"/>
              <a:t>Participants flush commit/abort record</a:t>
            </a:r>
          </a:p>
          <a:p>
            <a:r>
              <a:rPr lang="en-US" altLang="x-none" sz="1500" b="1" kern="0" dirty="0"/>
              <a:t>Participants respond with Ack</a:t>
            </a:r>
          </a:p>
          <a:p>
            <a:r>
              <a:rPr lang="en-US" altLang="x-none" sz="1500" kern="0" dirty="0"/>
              <a:t>Coordinator generates end record</a:t>
            </a:r>
          </a:p>
          <a:p>
            <a:r>
              <a:rPr lang="en-US" altLang="x-none" sz="1500" kern="0" dirty="0"/>
              <a:t>Coordinator flushes end record</a:t>
            </a:r>
          </a:p>
          <a:p>
            <a:pPr lvl="1"/>
            <a:endParaRPr lang="en-US" altLang="x-none" sz="1350" kern="0" dirty="0"/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  <p:sp>
        <p:nvSpPr>
          <p:cNvPr id="30" name="Rectangle 29" title="Coordinator Node Log commit(T1)">
            <a:extLst>
              <a:ext uri="{FF2B5EF4-FFF2-40B4-BE49-F238E27FC236}">
                <a16:creationId xmlns:a16="http://schemas.microsoft.com/office/drawing/2014/main" id="{CBE12840-6D1F-6942-86CE-A6E6AF0F0031}"/>
              </a:ext>
            </a:extLst>
          </p:cNvPr>
          <p:cNvSpPr/>
          <p:nvPr/>
        </p:nvSpPr>
        <p:spPr>
          <a:xfrm>
            <a:off x="5556272" y="3638550"/>
            <a:ext cx="89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commit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29" name="Picture 28" title="Node">
            <a:extLst>
              <a:ext uri="{FF2B5EF4-FFF2-40B4-BE49-F238E27FC236}">
                <a16:creationId xmlns:a16="http://schemas.microsoft.com/office/drawing/2014/main" id="{8CF2DDF6-A51B-7B42-A0F5-6DF726AEA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sp>
        <p:nvSpPr>
          <p:cNvPr id="32" name="TextBox 31" title="Node Log Commit T(1)">
            <a:extLst>
              <a:ext uri="{FF2B5EF4-FFF2-40B4-BE49-F238E27FC236}">
                <a16:creationId xmlns:a16="http://schemas.microsoft.com/office/drawing/2014/main" id="{B085B241-D86B-4343-B575-927FF35C3BA1}"/>
              </a:ext>
            </a:extLst>
          </p:cNvPr>
          <p:cNvSpPr txBox="1"/>
          <p:nvPr/>
        </p:nvSpPr>
        <p:spPr>
          <a:xfrm>
            <a:off x="3962400" y="3894951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33" name="TextBox 32" title="Coordinator Node Ack(T1a)">
            <a:extLst>
              <a:ext uri="{FF2B5EF4-FFF2-40B4-BE49-F238E27FC236}">
                <a16:creationId xmlns:a16="http://schemas.microsoft.com/office/drawing/2014/main" id="{A859CE79-1D16-4F43-B674-4868C95B2114}"/>
              </a:ext>
            </a:extLst>
          </p:cNvPr>
          <p:cNvSpPr txBox="1"/>
          <p:nvPr/>
        </p:nvSpPr>
        <p:spPr>
          <a:xfrm>
            <a:off x="6276955" y="1683419"/>
            <a:ext cx="86113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err="1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Ack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500" baseline="-250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1a</a:t>
            </a:r>
            <a:r>
              <a:rPr lang="en-US" sz="15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34" name="Group 33" title="Coordinator Log Tail">
            <a:extLst>
              <a:ext uri="{FF2B5EF4-FFF2-40B4-BE49-F238E27FC236}">
                <a16:creationId xmlns:a16="http://schemas.microsoft.com/office/drawing/2014/main" id="{AAEAA55F-B568-9A43-915F-D47CF1A3F457}"/>
              </a:ext>
            </a:extLst>
          </p:cNvPr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61793F64-DA40-304B-A25A-9B36942F48DA}"/>
                </a:ext>
              </a:extLst>
            </p:cNvPr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38" name="Picture 37" title="Coordinator Log Tail">
                <a:extLst>
                  <a:ext uri="{FF2B5EF4-FFF2-40B4-BE49-F238E27FC236}">
                    <a16:creationId xmlns:a16="http://schemas.microsoft.com/office/drawing/2014/main" id="{161839D1-A138-4E4C-8904-D3EAD2F1F3F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10A4A48E-99C6-E943-916E-6CAB216FC8AD}"/>
                  </a:ext>
                </a:extLst>
              </p:cNvPr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523D58B-A7C6-7D49-87F5-E5A288FE96C3}"/>
                </a:ext>
              </a:extLst>
            </p:cNvPr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7" name="Text Box 60">
              <a:extLst>
                <a:ext uri="{FF2B5EF4-FFF2-40B4-BE49-F238E27FC236}">
                  <a16:creationId xmlns:a16="http://schemas.microsoft.com/office/drawing/2014/main" id="{835F67DD-037B-644B-A7C0-D65B8B6538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grpSp>
        <p:nvGrpSpPr>
          <p:cNvPr id="40" name="Group 39" title="Node Log Tail">
            <a:extLst>
              <a:ext uri="{FF2B5EF4-FFF2-40B4-BE49-F238E27FC236}">
                <a16:creationId xmlns:a16="http://schemas.microsoft.com/office/drawing/2014/main" id="{F5003D36-60C6-FF47-8DB1-2F6FFC588A27}"/>
              </a:ext>
            </a:extLst>
          </p:cNvPr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41" name="Picture 40" title="Node log tail">
              <a:extLst>
                <a:ext uri="{FF2B5EF4-FFF2-40B4-BE49-F238E27FC236}">
                  <a16:creationId xmlns:a16="http://schemas.microsoft.com/office/drawing/2014/main" id="{752E8899-70F8-984A-8FB9-F0E3ABEA6D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42" name="Rectangle 41" title="Node LogTail">
              <a:extLst>
                <a:ext uri="{FF2B5EF4-FFF2-40B4-BE49-F238E27FC236}">
                  <a16:creationId xmlns:a16="http://schemas.microsoft.com/office/drawing/2014/main" id="{AE2A628B-8FBB-B44A-92F3-B783C6741D48}"/>
                </a:ext>
              </a:extLst>
            </p:cNvPr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43" name="Rectangle 42" title="Pointer to the log tail">
            <a:extLst>
              <a:ext uri="{FF2B5EF4-FFF2-40B4-BE49-F238E27FC236}">
                <a16:creationId xmlns:a16="http://schemas.microsoft.com/office/drawing/2014/main" id="{86B488EF-D4C2-6B41-A2EA-7C7515D3D32E}"/>
              </a:ext>
            </a:extLst>
          </p:cNvPr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44" name="Text Box 60">
            <a:extLst>
              <a:ext uri="{FF2B5EF4-FFF2-40B4-BE49-F238E27FC236}">
                <a16:creationId xmlns:a16="http://schemas.microsoft.com/office/drawing/2014/main" id="{E3DDCCA2-85F5-D943-8EF5-0EFED49A94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</p:spTree>
    <p:extLst>
      <p:ext uri="{BB962C8B-B14F-4D97-AF65-F5344CB8AC3E}">
        <p14:creationId xmlns:p14="http://schemas.microsoft.com/office/powerpoint/2010/main" val="3547492096"/>
      </p:ext>
    </p:extLst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16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399" y="1200151"/>
            <a:ext cx="4676315" cy="3394472"/>
          </a:xfrm>
        </p:spPr>
        <p:txBody>
          <a:bodyPr>
            <a:normAutofit/>
          </a:bodyPr>
          <a:lstStyle/>
          <a:p>
            <a:r>
              <a:rPr lang="en-US" altLang="x-none" sz="1500" b="1" kern="0" dirty="0"/>
              <a:t>Phase 2:</a:t>
            </a:r>
            <a:endParaRPr lang="en-US" altLang="x-none" sz="1500" b="1" i="1" kern="0" dirty="0"/>
          </a:p>
          <a:p>
            <a:r>
              <a:rPr lang="en-US" altLang="x-none" sz="1500" kern="0" dirty="0"/>
              <a:t>Coordinator broadcasts result of vote</a:t>
            </a:r>
          </a:p>
          <a:p>
            <a:r>
              <a:rPr lang="en-US" altLang="x-none" sz="1500" kern="0" dirty="0"/>
              <a:t>Participants generate commit/abort record </a:t>
            </a:r>
          </a:p>
          <a:p>
            <a:r>
              <a:rPr lang="en-US" altLang="x-none" sz="1500" kern="0" dirty="0"/>
              <a:t>Participants flush commit/abort record</a:t>
            </a:r>
          </a:p>
          <a:p>
            <a:r>
              <a:rPr lang="en-US" altLang="x-none" sz="1500" kern="0" dirty="0"/>
              <a:t>Participants respond with Ack</a:t>
            </a:r>
          </a:p>
          <a:p>
            <a:r>
              <a:rPr lang="en-US" altLang="x-none" sz="1500" b="1" kern="0" dirty="0"/>
              <a:t>Coordinator generates end record</a:t>
            </a:r>
          </a:p>
          <a:p>
            <a:r>
              <a:rPr lang="en-US" altLang="x-none" sz="1500" kern="0" dirty="0"/>
              <a:t>Coordinator flushes end record</a:t>
            </a:r>
          </a:p>
          <a:p>
            <a:pPr lvl="1"/>
            <a:endParaRPr lang="en-US" altLang="x-none" sz="1350" kern="0" dirty="0"/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grpSp>
        <p:nvGrpSpPr>
          <p:cNvPr id="21" name="Group 20" title="Coordinator Log Tail"/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22" name="Group 21"/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25" name="Picture 24" descr="End(T1)" title="Coordinator Log Tail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26" name="Rectangle 25"/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23" name="Rectangle 22"/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24" name="Text Box 60"/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16" name="Group 15" title="Node Log Tail"/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19" name="Picture 18" title="Node Log Tail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17" name="Rectangle 16" title="Pointer to the log tail"/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18" name="Text Box 60"/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  <p:sp>
        <p:nvSpPr>
          <p:cNvPr id="30" name="Rectangle 29" title="Coordinator Node Log commit(T1)">
            <a:extLst>
              <a:ext uri="{FF2B5EF4-FFF2-40B4-BE49-F238E27FC236}">
                <a16:creationId xmlns:a16="http://schemas.microsoft.com/office/drawing/2014/main" id="{CBE12840-6D1F-6942-86CE-A6E6AF0F0031}"/>
              </a:ext>
            </a:extLst>
          </p:cNvPr>
          <p:cNvSpPr/>
          <p:nvPr/>
        </p:nvSpPr>
        <p:spPr>
          <a:xfrm>
            <a:off x="5556272" y="3638550"/>
            <a:ext cx="89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commit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29" name="Picture 28" title="Node">
            <a:extLst>
              <a:ext uri="{FF2B5EF4-FFF2-40B4-BE49-F238E27FC236}">
                <a16:creationId xmlns:a16="http://schemas.microsoft.com/office/drawing/2014/main" id="{8CF2DDF6-A51B-7B42-A0F5-6DF726AEA8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sp>
        <p:nvSpPr>
          <p:cNvPr id="32" name="TextBox 31" title="Node Log Commit T(1)">
            <a:extLst>
              <a:ext uri="{FF2B5EF4-FFF2-40B4-BE49-F238E27FC236}">
                <a16:creationId xmlns:a16="http://schemas.microsoft.com/office/drawing/2014/main" id="{B085B241-D86B-4343-B575-927FF35C3BA1}"/>
              </a:ext>
            </a:extLst>
          </p:cNvPr>
          <p:cNvSpPr txBox="1"/>
          <p:nvPr/>
        </p:nvSpPr>
        <p:spPr>
          <a:xfrm>
            <a:off x="3962400" y="3894951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34" name="TextBox 33" title="Coordinator Log Tail end(T1)">
            <a:extLst>
              <a:ext uri="{FF2B5EF4-FFF2-40B4-BE49-F238E27FC236}">
                <a16:creationId xmlns:a16="http://schemas.microsoft.com/office/drawing/2014/main" id="{773B703E-8FEB-664D-B81E-F95E1ABBAB64}"/>
              </a:ext>
            </a:extLst>
          </p:cNvPr>
          <p:cNvSpPr txBox="1"/>
          <p:nvPr/>
        </p:nvSpPr>
        <p:spPr>
          <a:xfrm>
            <a:off x="5608891" y="2803617"/>
            <a:ext cx="70724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>
                <a:solidFill>
                  <a:schemeClr val="bg1"/>
                </a:solidFill>
                <a:ea typeface="Helvetica Neue" charset="0"/>
                <a:cs typeface="Helvetica Neue" charset="0"/>
              </a:rPr>
              <a:t>end</a:t>
            </a:r>
            <a:r>
              <a:rPr lang="en-US" sz="135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350" baseline="-2500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35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26752128"/>
      </p:ext>
    </p:extLst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Time, With Logging, Part 17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152399" y="1200151"/>
            <a:ext cx="4676315" cy="3394472"/>
          </a:xfrm>
        </p:spPr>
        <p:txBody>
          <a:bodyPr>
            <a:normAutofit/>
          </a:bodyPr>
          <a:lstStyle/>
          <a:p>
            <a:r>
              <a:rPr lang="en-US" altLang="x-none" sz="1500" b="1" kern="0" dirty="0"/>
              <a:t>Phase 2:</a:t>
            </a:r>
            <a:endParaRPr lang="en-US" altLang="x-none" sz="1500" b="1" i="1" kern="0" dirty="0"/>
          </a:p>
          <a:p>
            <a:r>
              <a:rPr lang="en-US" altLang="x-none" sz="1500" kern="0" dirty="0"/>
              <a:t>Coordinator broadcasts result of vote</a:t>
            </a:r>
          </a:p>
          <a:p>
            <a:r>
              <a:rPr lang="en-US" altLang="x-none" sz="1500" kern="0" dirty="0"/>
              <a:t>Participants generate commit/abort record </a:t>
            </a:r>
          </a:p>
          <a:p>
            <a:r>
              <a:rPr lang="en-US" altLang="x-none" sz="1500" kern="0" dirty="0"/>
              <a:t>Participants flush commit/abort record</a:t>
            </a:r>
          </a:p>
          <a:p>
            <a:r>
              <a:rPr lang="en-US" altLang="x-none" sz="1500" kern="0" dirty="0"/>
              <a:t>Participants respond with Ack</a:t>
            </a:r>
          </a:p>
          <a:p>
            <a:r>
              <a:rPr lang="en-US" altLang="x-none" sz="1500" kern="0" dirty="0"/>
              <a:t>Coordinator generates end record</a:t>
            </a:r>
          </a:p>
          <a:p>
            <a:r>
              <a:rPr lang="en-US" altLang="x-none" sz="1500" b="1" kern="0" dirty="0"/>
              <a:t>Coordinator flushes end record</a:t>
            </a:r>
          </a:p>
          <a:p>
            <a:pPr lvl="1"/>
            <a:endParaRPr lang="en-US" altLang="x-none" sz="1350" kern="0" dirty="0"/>
          </a:p>
        </p:txBody>
      </p:sp>
      <p:pic>
        <p:nvPicPr>
          <p:cNvPr id="4" name="Picture 3" title="Coordinator Node C(T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049" y="1200151"/>
            <a:ext cx="904875" cy="1181100"/>
          </a:xfrm>
          <a:prstGeom prst="rect">
            <a:avLst/>
          </a:prstGeom>
        </p:spPr>
      </p:pic>
      <p:sp>
        <p:nvSpPr>
          <p:cNvPr id="28" name="Vertical Scroll 27" title="Coordinator Log"/>
          <p:cNvSpPr/>
          <p:nvPr/>
        </p:nvSpPr>
        <p:spPr bwMode="auto">
          <a:xfrm>
            <a:off x="5328262" y="3502540"/>
            <a:ext cx="1256574" cy="1480237"/>
          </a:xfrm>
          <a:prstGeom prst="verticalScroll">
            <a:avLst/>
          </a:prstGeom>
          <a:solidFill>
            <a:schemeClr val="bg2">
              <a:lumMod val="50000"/>
            </a:schemeClr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6" name="Group 5" descr="prepare(T1)" title="Node Log">
            <a:extLst>
              <a:ext uri="{FF2B5EF4-FFF2-40B4-BE49-F238E27FC236}">
                <a16:creationId xmlns:a16="http://schemas.microsoft.com/office/drawing/2014/main" id="{6B6C4D70-C84F-0B43-A7EE-48A32664AAF8}"/>
              </a:ext>
            </a:extLst>
          </p:cNvPr>
          <p:cNvGrpSpPr/>
          <p:nvPr/>
        </p:nvGrpSpPr>
        <p:grpSpPr>
          <a:xfrm>
            <a:off x="3805140" y="3512491"/>
            <a:ext cx="1256574" cy="1480237"/>
            <a:chOff x="3805140" y="3512491"/>
            <a:chExt cx="1256574" cy="1480237"/>
          </a:xfrm>
        </p:grpSpPr>
        <p:sp>
          <p:nvSpPr>
            <p:cNvPr id="27" name="Vertical Scroll 26" title="Node Log"/>
            <p:cNvSpPr/>
            <p:nvPr/>
          </p:nvSpPr>
          <p:spPr bwMode="auto">
            <a:xfrm>
              <a:off x="3805140" y="3512491"/>
              <a:ext cx="1256574" cy="1480237"/>
            </a:xfrm>
            <a:prstGeom prst="verticalScroll">
              <a:avLst/>
            </a:prstGeom>
            <a:solidFill>
              <a:schemeClr val="bg2">
                <a:lumMod val="50000"/>
              </a:schemeClr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" name="Rectangle 2" title="Node Log Tail prepare(T1)">
              <a:extLst>
                <a:ext uri="{FF2B5EF4-FFF2-40B4-BE49-F238E27FC236}">
                  <a16:creationId xmlns:a16="http://schemas.microsoft.com/office/drawing/2014/main" id="{ABAC9C94-F6EC-D743-AF8B-45FF6833F671}"/>
                </a:ext>
              </a:extLst>
            </p:cNvPr>
            <p:cNvSpPr/>
            <p:nvPr/>
          </p:nvSpPr>
          <p:spPr>
            <a:xfrm>
              <a:off x="3962205" y="3651541"/>
              <a:ext cx="929357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ea typeface="Helvetica Neue" charset="0"/>
                  <a:cs typeface="Helvetica Neue" charset="0"/>
                </a:rPr>
                <a:t>p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repare(T</a:t>
              </a:r>
              <a:r>
                <a:rPr lang="en-US" sz="1200" baseline="-250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  <a:r>
                <a:rPr lang="en-US" sz="12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)</a:t>
              </a:r>
            </a:p>
          </p:txBody>
        </p:sp>
      </p:grpSp>
      <p:sp>
        <p:nvSpPr>
          <p:cNvPr id="30" name="Rectangle 29" title="Coordinator Node Log commit(T1)">
            <a:extLst>
              <a:ext uri="{FF2B5EF4-FFF2-40B4-BE49-F238E27FC236}">
                <a16:creationId xmlns:a16="http://schemas.microsoft.com/office/drawing/2014/main" id="{CBE12840-6D1F-6942-86CE-A6E6AF0F0031}"/>
              </a:ext>
            </a:extLst>
          </p:cNvPr>
          <p:cNvSpPr/>
          <p:nvPr/>
        </p:nvSpPr>
        <p:spPr>
          <a:xfrm>
            <a:off x="5556272" y="3638550"/>
            <a:ext cx="8903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commit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29" name="Picture 28" title="Node">
            <a:extLst>
              <a:ext uri="{FF2B5EF4-FFF2-40B4-BE49-F238E27FC236}">
                <a16:creationId xmlns:a16="http://schemas.microsoft.com/office/drawing/2014/main" id="{8CF2DDF6-A51B-7B42-A0F5-6DF726AEA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625" y="1200151"/>
            <a:ext cx="790575" cy="1181100"/>
          </a:xfrm>
          <a:prstGeom prst="rect">
            <a:avLst/>
          </a:prstGeom>
        </p:spPr>
      </p:pic>
      <p:sp>
        <p:nvSpPr>
          <p:cNvPr id="32" name="TextBox 31" title="Node Log Commit T(1)">
            <a:extLst>
              <a:ext uri="{FF2B5EF4-FFF2-40B4-BE49-F238E27FC236}">
                <a16:creationId xmlns:a16="http://schemas.microsoft.com/office/drawing/2014/main" id="{B085B241-D86B-4343-B575-927FF35C3BA1}"/>
              </a:ext>
            </a:extLst>
          </p:cNvPr>
          <p:cNvSpPr txBox="1"/>
          <p:nvPr/>
        </p:nvSpPr>
        <p:spPr>
          <a:xfrm>
            <a:off x="3962400" y="3894951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Commit(T</a:t>
            </a:r>
            <a:r>
              <a:rPr lang="en-US" sz="120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2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sp>
        <p:nvSpPr>
          <p:cNvPr id="34" name="TextBox 33" title="Coordinator Log end(T1)">
            <a:extLst>
              <a:ext uri="{FF2B5EF4-FFF2-40B4-BE49-F238E27FC236}">
                <a16:creationId xmlns:a16="http://schemas.microsoft.com/office/drawing/2014/main" id="{773B703E-8FEB-664D-B81E-F95E1ABBAB64}"/>
              </a:ext>
            </a:extLst>
          </p:cNvPr>
          <p:cNvSpPr txBox="1"/>
          <p:nvPr/>
        </p:nvSpPr>
        <p:spPr>
          <a:xfrm>
            <a:off x="5602926" y="3843118"/>
            <a:ext cx="70724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  <a:ea typeface="Helvetica Neue" charset="0"/>
                <a:cs typeface="Helvetica Neue" charset="0"/>
              </a:rPr>
              <a:t>end</a:t>
            </a:r>
            <a:r>
              <a:rPr lang="en-US" sz="135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(T</a:t>
            </a:r>
            <a:r>
              <a:rPr lang="en-US" sz="1350" baseline="-250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r>
              <a:rPr lang="en-US" sz="135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grpSp>
        <p:nvGrpSpPr>
          <p:cNvPr id="33" name="Group 32" title="Coordinator Log Tail">
            <a:extLst>
              <a:ext uri="{FF2B5EF4-FFF2-40B4-BE49-F238E27FC236}">
                <a16:creationId xmlns:a16="http://schemas.microsoft.com/office/drawing/2014/main" id="{227DF526-E7E0-024C-947F-1099280E3492}"/>
              </a:ext>
            </a:extLst>
          </p:cNvPr>
          <p:cNvGrpSpPr/>
          <p:nvPr/>
        </p:nvGrpSpPr>
        <p:grpSpPr>
          <a:xfrm>
            <a:off x="5511302" y="2776642"/>
            <a:ext cx="1047141" cy="497299"/>
            <a:chOff x="5286310" y="2641774"/>
            <a:chExt cx="4077023" cy="1936223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74E0E6F-2162-3A40-B50F-58FDEE0E69D1}"/>
                </a:ext>
              </a:extLst>
            </p:cNvPr>
            <p:cNvGrpSpPr/>
            <p:nvPr/>
          </p:nvGrpSpPr>
          <p:grpSpPr>
            <a:xfrm>
              <a:off x="5286310" y="2641774"/>
              <a:ext cx="3805566" cy="1936223"/>
              <a:chOff x="4768081" y="3045381"/>
              <a:chExt cx="3862832" cy="933387"/>
            </a:xfrm>
          </p:grpSpPr>
          <p:pic>
            <p:nvPicPr>
              <p:cNvPr id="38" name="Picture 37" title="Coordinator Log Tail">
                <a:extLst>
                  <a:ext uri="{FF2B5EF4-FFF2-40B4-BE49-F238E27FC236}">
                    <a16:creationId xmlns:a16="http://schemas.microsoft.com/office/drawing/2014/main" id="{60324DE5-0D2E-AE4E-88A5-114DE08E69A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1964" b="31779"/>
              <a:stretch/>
            </p:blipFill>
            <p:spPr>
              <a:xfrm>
                <a:off x="4768081" y="3045381"/>
                <a:ext cx="3862832" cy="933387"/>
              </a:xfrm>
              <a:prstGeom prst="rect">
                <a:avLst/>
              </a:prstGeom>
            </p:spPr>
          </p:pic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DD1EE699-A4C8-3042-A04D-6F6CBF4CF390}"/>
                  </a:ext>
                </a:extLst>
              </p:cNvPr>
              <p:cNvSpPr/>
              <p:nvPr/>
            </p:nvSpPr>
            <p:spPr bwMode="auto">
              <a:xfrm>
                <a:off x="5008120" y="3174218"/>
                <a:ext cx="3382752" cy="599930"/>
              </a:xfrm>
              <a:prstGeom prst="rect">
                <a:avLst/>
              </a:prstGeom>
              <a:solidFill>
                <a:srgbClr val="217821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68580" tIns="34290" rIns="68580" bIns="3429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r" defTabSz="685800" fontAlgn="base">
                  <a:spcBef>
                    <a:spcPct val="0"/>
                  </a:spcBef>
                  <a:spcAft>
                    <a:spcPct val="0"/>
                  </a:spcAft>
                  <a:tabLst>
                    <a:tab pos="266700" algn="l"/>
                    <a:tab pos="533400" algn="l"/>
                    <a:tab pos="800100" algn="l"/>
                    <a:tab pos="1066800" algn="l"/>
                    <a:tab pos="1333500" algn="l"/>
                    <a:tab pos="1600200" algn="l"/>
                    <a:tab pos="1866900" algn="l"/>
                    <a:tab pos="2133600" algn="l"/>
                    <a:tab pos="2400300" algn="l"/>
                    <a:tab pos="2667000" algn="l"/>
                    <a:tab pos="2933700" algn="l"/>
                    <a:tab pos="3200400" algn="l"/>
                  </a:tabLst>
                </a:pPr>
                <a:endParaRPr lang="en-US" sz="1500" b="1" dirty="0">
                  <a:solidFill>
                    <a:schemeClr val="bg1"/>
                  </a:solidFill>
                  <a:latin typeface="Helvetica Neue" charset="0"/>
                </a:endParaRPr>
              </a:p>
            </p:txBody>
          </p: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015023D-9E35-CD47-844A-02713D4C7CD4}"/>
                </a:ext>
              </a:extLst>
            </p:cNvPr>
            <p:cNvSpPr/>
            <p:nvPr/>
          </p:nvSpPr>
          <p:spPr bwMode="auto">
            <a:xfrm>
              <a:off x="6732373" y="3903754"/>
              <a:ext cx="85136" cy="121581"/>
            </a:xfrm>
            <a:prstGeom prst="rect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sp>
          <p:nvSpPr>
            <p:cNvPr id="37" name="Text Box 60">
              <a:extLst>
                <a:ext uri="{FF2B5EF4-FFF2-40B4-BE49-F238E27FC236}">
                  <a16:creationId xmlns:a16="http://schemas.microsoft.com/office/drawing/2014/main" id="{E547F647-6991-FA46-AEB5-37D0487CB5D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1401" y="3517024"/>
              <a:ext cx="2191932" cy="8987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900" dirty="0">
                  <a:solidFill>
                    <a:schemeClr val="bg1"/>
                  </a:solidFill>
                  <a:latin typeface="Helvetica Neue Regular" charset="0"/>
                </a:rPr>
                <a:t>Log tail</a:t>
              </a:r>
            </a:p>
          </p:txBody>
        </p:sp>
      </p:grpSp>
      <p:grpSp>
        <p:nvGrpSpPr>
          <p:cNvPr id="40" name="Group 39" title="Node Log Tail">
            <a:extLst>
              <a:ext uri="{FF2B5EF4-FFF2-40B4-BE49-F238E27FC236}">
                <a16:creationId xmlns:a16="http://schemas.microsoft.com/office/drawing/2014/main" id="{075EAEA2-0561-034E-BB45-F7E940F85B51}"/>
              </a:ext>
            </a:extLst>
          </p:cNvPr>
          <p:cNvGrpSpPr/>
          <p:nvPr/>
        </p:nvGrpSpPr>
        <p:grpSpPr>
          <a:xfrm>
            <a:off x="3914142" y="2756453"/>
            <a:ext cx="977420" cy="497299"/>
            <a:chOff x="4768079" y="3045381"/>
            <a:chExt cx="3862831" cy="933387"/>
          </a:xfrm>
        </p:grpSpPr>
        <p:pic>
          <p:nvPicPr>
            <p:cNvPr id="41" name="Picture 40" title="Node log tail">
              <a:extLst>
                <a:ext uri="{FF2B5EF4-FFF2-40B4-BE49-F238E27FC236}">
                  <a16:creationId xmlns:a16="http://schemas.microsoft.com/office/drawing/2014/main" id="{BCBE6AEA-C49A-B44E-B880-46911EF3BB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64" b="31779"/>
            <a:stretch/>
          </p:blipFill>
          <p:spPr>
            <a:xfrm>
              <a:off x="4768079" y="3045381"/>
              <a:ext cx="3862831" cy="933387"/>
            </a:xfrm>
            <a:prstGeom prst="rect">
              <a:avLst/>
            </a:prstGeom>
          </p:spPr>
        </p:pic>
        <p:sp>
          <p:nvSpPr>
            <p:cNvPr id="42" name="Rectangle 41" title="Node LogTail">
              <a:extLst>
                <a:ext uri="{FF2B5EF4-FFF2-40B4-BE49-F238E27FC236}">
                  <a16:creationId xmlns:a16="http://schemas.microsoft.com/office/drawing/2014/main" id="{9B49232D-7C88-BE42-9DB2-1F57FEDDA30F}"/>
                </a:ext>
              </a:extLst>
            </p:cNvPr>
            <p:cNvSpPr/>
            <p:nvPr/>
          </p:nvSpPr>
          <p:spPr bwMode="auto">
            <a:xfrm>
              <a:off x="5008120" y="3174218"/>
              <a:ext cx="3382752" cy="599930"/>
            </a:xfrm>
            <a:prstGeom prst="rect">
              <a:avLst/>
            </a:prstGeom>
            <a:solidFill>
              <a:srgbClr val="21782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b" anchorCtr="0" compatLnSpc="1">
              <a:prstTxWarp prst="textNoShape">
                <a:avLst/>
              </a:prstTxWarp>
            </a:bodyPr>
            <a:lstStyle/>
            <a:p>
              <a:pPr algn="r"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1500" b="1" dirty="0">
                <a:solidFill>
                  <a:schemeClr val="bg1"/>
                </a:solidFill>
                <a:latin typeface="Helvetica Neue" charset="0"/>
              </a:endParaRPr>
            </a:p>
          </p:txBody>
        </p:sp>
      </p:grpSp>
      <p:sp>
        <p:nvSpPr>
          <p:cNvPr id="43" name="Rectangle 42" title="Pointer to the log tail">
            <a:extLst>
              <a:ext uri="{FF2B5EF4-FFF2-40B4-BE49-F238E27FC236}">
                <a16:creationId xmlns:a16="http://schemas.microsoft.com/office/drawing/2014/main" id="{B9F8E3C6-CB7F-5041-BC37-74AE8174349D}"/>
              </a:ext>
            </a:extLst>
          </p:cNvPr>
          <p:cNvSpPr/>
          <p:nvPr/>
        </p:nvSpPr>
        <p:spPr bwMode="auto">
          <a:xfrm>
            <a:off x="4285549" y="3080580"/>
            <a:ext cx="21866" cy="31227"/>
          </a:xfrm>
          <a:prstGeom prst="rect">
            <a:avLst/>
          </a:prstGeom>
          <a:solidFill>
            <a:srgbClr val="3366FF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44" name="Text Box 60">
            <a:extLst>
              <a:ext uri="{FF2B5EF4-FFF2-40B4-BE49-F238E27FC236}">
                <a16:creationId xmlns:a16="http://schemas.microsoft.com/office/drawing/2014/main" id="{CA53A75E-F2A5-C449-B2EB-29FEEDD5D0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9041" y="2990520"/>
            <a:ext cx="562975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900" dirty="0">
                <a:solidFill>
                  <a:schemeClr val="bg1"/>
                </a:solidFill>
                <a:latin typeface="Helvetica Neue Regular" charset="0"/>
              </a:rPr>
              <a:t>Log tail</a:t>
            </a:r>
          </a:p>
        </p:txBody>
      </p:sp>
    </p:spTree>
    <p:extLst>
      <p:ext uri="{BB962C8B-B14F-4D97-AF65-F5344CB8AC3E}">
        <p14:creationId xmlns:p14="http://schemas.microsoft.com/office/powerpoint/2010/main" val="794781369"/>
      </p:ext>
    </p:extLst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extBox 4" descr="From Top to bottom" title="Time"/>
          <p:cNvSpPr txBox="1">
            <a:spLocks noChangeArrowheads="1"/>
          </p:cNvSpPr>
          <p:nvPr/>
        </p:nvSpPr>
        <p:spPr bwMode="auto">
          <a:xfrm>
            <a:off x="3313" y="1560462"/>
            <a:ext cx="620683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1500">
                <a:solidFill>
                  <a:schemeClr val="tx1"/>
                </a:solidFill>
              </a:rPr>
              <a:t>Time</a:t>
            </a:r>
          </a:p>
        </p:txBody>
      </p:sp>
      <p:cxnSp>
        <p:nvCxnSpPr>
          <p:cNvPr id="51202" name="Straight Arrow Connector 7" descr="From Top to bottom" title="Time"/>
          <p:cNvCxnSpPr>
            <a:cxnSpLocks noChangeShapeType="1"/>
          </p:cNvCxnSpPr>
          <p:nvPr/>
        </p:nvCxnSpPr>
        <p:spPr bwMode="auto">
          <a:xfrm flipH="1">
            <a:off x="305731" y="1903362"/>
            <a:ext cx="0" cy="26289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20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2PC In a Nutshell</a:t>
            </a:r>
            <a:endParaRPr lang="en-US" altLang="x-none" sz="2400" dirty="0"/>
          </a:p>
        </p:txBody>
      </p:sp>
      <p:grpSp>
        <p:nvGrpSpPr>
          <p:cNvPr id="51205" name="Group 11" title="2PC in a nutshell"/>
          <p:cNvGrpSpPr>
            <a:grpSpLocks/>
          </p:cNvGrpSpPr>
          <p:nvPr/>
        </p:nvGrpSpPr>
        <p:grpSpPr bwMode="auto">
          <a:xfrm>
            <a:off x="577113" y="1374680"/>
            <a:ext cx="6139554" cy="3768820"/>
            <a:chOff x="895494" y="1733490"/>
            <a:chExt cx="8185069" cy="5024953"/>
          </a:xfrm>
        </p:grpSpPr>
        <p:grpSp>
          <p:nvGrpSpPr>
            <p:cNvPr id="51207" name="Group 19"/>
            <p:cNvGrpSpPr>
              <a:grpSpLocks/>
            </p:cNvGrpSpPr>
            <p:nvPr/>
          </p:nvGrpSpPr>
          <p:grpSpPr bwMode="auto">
            <a:xfrm>
              <a:off x="1190283" y="1733490"/>
              <a:ext cx="7416705" cy="4133910"/>
              <a:chOff x="352083" y="1733490"/>
              <a:chExt cx="7416705" cy="4133910"/>
            </a:xfrm>
          </p:grpSpPr>
          <p:sp>
            <p:nvSpPr>
              <p:cNvPr id="51212" name="TextBox 4" title="Coordinatror Log"/>
              <p:cNvSpPr txBox="1">
                <a:spLocks noChangeArrowheads="1"/>
              </p:cNvSpPr>
              <p:nvPr/>
            </p:nvSpPr>
            <p:spPr bwMode="auto">
              <a:xfrm>
                <a:off x="6095029" y="1735678"/>
                <a:ext cx="1673759" cy="7386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x-none" sz="1500" b="1" dirty="0">
                    <a:solidFill>
                      <a:schemeClr val="tx1"/>
                    </a:solidFill>
                  </a:rPr>
                  <a:t>Coordinator</a:t>
                </a:r>
              </a:p>
              <a:p>
                <a:pPr algn="ctr"/>
                <a:r>
                  <a:rPr lang="en-US" altLang="x-none" sz="1500" dirty="0">
                    <a:solidFill>
                      <a:schemeClr val="tx1"/>
                    </a:solidFill>
                  </a:rPr>
                  <a:t>Log</a:t>
                </a:r>
              </a:p>
            </p:txBody>
          </p:sp>
          <p:sp>
            <p:nvSpPr>
              <p:cNvPr id="51213" name="TextBox 5" descr="Preparre* or abort * (with coord ID)&#10;commit* or abort*" title="Participant Log"/>
              <p:cNvSpPr txBox="1">
                <a:spLocks noChangeArrowheads="1"/>
              </p:cNvSpPr>
              <p:nvPr/>
            </p:nvSpPr>
            <p:spPr bwMode="auto">
              <a:xfrm>
                <a:off x="352083" y="1733490"/>
                <a:ext cx="1526300" cy="7386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x-none" sz="1500" b="1" dirty="0">
                    <a:solidFill>
                      <a:schemeClr val="tx1"/>
                    </a:solidFill>
                  </a:rPr>
                  <a:t>Participant</a:t>
                </a:r>
                <a:br>
                  <a:rPr lang="en-US" altLang="x-none" sz="1500" dirty="0">
                    <a:solidFill>
                      <a:schemeClr val="tx1"/>
                    </a:solidFill>
                  </a:rPr>
                </a:br>
                <a:r>
                  <a:rPr lang="en-US" altLang="x-none" sz="1500" dirty="0">
                    <a:solidFill>
                      <a:schemeClr val="tx1"/>
                    </a:solidFill>
                  </a:rPr>
                  <a:t>Log</a:t>
                </a:r>
              </a:p>
            </p:txBody>
          </p:sp>
          <p:cxnSp>
            <p:nvCxnSpPr>
              <p:cNvPr id="51214" name="Straight Arrow Connector 7" descr="Prepare participant log" title="Prepare"/>
              <p:cNvCxnSpPr>
                <a:cxnSpLocks noChangeShapeType="1"/>
              </p:cNvCxnSpPr>
              <p:nvPr/>
            </p:nvCxnSpPr>
            <p:spPr bwMode="auto">
              <a:xfrm flipH="1">
                <a:off x="2362200" y="2590800"/>
                <a:ext cx="3200400" cy="0"/>
              </a:xfrm>
              <a:prstGeom prst="straightConnector1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1215" name="TextBox 8" descr="Prepare participant log" title="Prepare"/>
              <p:cNvSpPr txBox="1">
                <a:spLocks noChangeArrowheads="1"/>
              </p:cNvSpPr>
              <p:nvPr/>
            </p:nvSpPr>
            <p:spPr bwMode="auto">
              <a:xfrm>
                <a:off x="3431871" y="2133600"/>
                <a:ext cx="1126666" cy="430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r>
                  <a:rPr lang="en-US" altLang="x-none" sz="1500" dirty="0">
                    <a:solidFill>
                      <a:srgbClr val="FF0000"/>
                    </a:solidFill>
                  </a:rPr>
                  <a:t>Prepare</a:t>
                </a:r>
              </a:p>
            </p:txBody>
          </p:sp>
          <p:cxnSp>
            <p:nvCxnSpPr>
              <p:cNvPr id="51216" name="Straight Arrow Connector 9" descr="Coordinate Log votes" title="Vote Yes/No"/>
              <p:cNvCxnSpPr>
                <a:cxnSpLocks noChangeShapeType="1"/>
              </p:cNvCxnSpPr>
              <p:nvPr/>
            </p:nvCxnSpPr>
            <p:spPr bwMode="auto">
              <a:xfrm flipH="1">
                <a:off x="2362200" y="3581400"/>
                <a:ext cx="3200400" cy="0"/>
              </a:xfrm>
              <a:prstGeom prst="straightConnector1">
                <a:avLst/>
              </a:prstGeom>
              <a:noFill/>
              <a:ln w="12700">
                <a:solidFill>
                  <a:schemeClr val="tx1"/>
                </a:solidFill>
                <a:round/>
                <a:headEnd type="triangle" w="lg" len="lg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1217" name="TextBox 10" descr="Coordinate Log votes" title="Vote Yes/No"/>
              <p:cNvSpPr txBox="1">
                <a:spLocks noChangeArrowheads="1"/>
              </p:cNvSpPr>
              <p:nvPr/>
            </p:nvSpPr>
            <p:spPr bwMode="auto">
              <a:xfrm>
                <a:off x="3144834" y="3124201"/>
                <a:ext cx="1754966" cy="430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r>
                  <a:rPr lang="en-US" altLang="x-none" sz="1500" dirty="0">
                    <a:solidFill>
                      <a:srgbClr val="FF0000"/>
                    </a:solidFill>
                  </a:rPr>
                  <a:t>Vote Yes/No</a:t>
                </a:r>
              </a:p>
            </p:txBody>
          </p:sp>
          <p:cxnSp>
            <p:nvCxnSpPr>
              <p:cNvPr id="51218" name="Straight Arrow Connector 13" descr="Participant Log" title="Commit/Abort"/>
              <p:cNvCxnSpPr>
                <a:cxnSpLocks noChangeShapeType="1"/>
              </p:cNvCxnSpPr>
              <p:nvPr/>
            </p:nvCxnSpPr>
            <p:spPr bwMode="auto">
              <a:xfrm flipH="1">
                <a:off x="2362200" y="4800600"/>
                <a:ext cx="3200400" cy="0"/>
              </a:xfrm>
              <a:prstGeom prst="straightConnector1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1219" name="TextBox 14" descr="Participant Log" title="Commit/Abort"/>
              <p:cNvSpPr txBox="1">
                <a:spLocks noChangeArrowheads="1"/>
              </p:cNvSpPr>
              <p:nvPr/>
            </p:nvSpPr>
            <p:spPr bwMode="auto">
              <a:xfrm>
                <a:off x="2991622" y="4343400"/>
                <a:ext cx="2000731" cy="430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r>
                  <a:rPr lang="en-US" altLang="x-none" sz="1500">
                    <a:solidFill>
                      <a:srgbClr val="FF0000"/>
                    </a:solidFill>
                  </a:rPr>
                  <a:t>Commit/Abort</a:t>
                </a:r>
              </a:p>
            </p:txBody>
          </p:sp>
          <p:cxnSp>
            <p:nvCxnSpPr>
              <p:cNvPr id="51220" name="Straight Arrow Connector 17" descr="Coordinate Log" title="Ack on Commit"/>
              <p:cNvCxnSpPr>
                <a:cxnSpLocks noChangeShapeType="1"/>
              </p:cNvCxnSpPr>
              <p:nvPr/>
            </p:nvCxnSpPr>
            <p:spPr bwMode="auto">
              <a:xfrm flipH="1">
                <a:off x="2362200" y="5867400"/>
                <a:ext cx="3200400" cy="0"/>
              </a:xfrm>
              <a:prstGeom prst="straightConnector1">
                <a:avLst/>
              </a:prstGeom>
              <a:noFill/>
              <a:ln w="12700">
                <a:solidFill>
                  <a:schemeClr val="tx1"/>
                </a:solidFill>
                <a:round/>
                <a:headEnd type="triangle" w="lg" len="lg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1221" name="TextBox 18" descr="Coordinate Log" title="Ack on Commit"/>
              <p:cNvSpPr txBox="1">
                <a:spLocks noChangeArrowheads="1"/>
              </p:cNvSpPr>
              <p:nvPr/>
            </p:nvSpPr>
            <p:spPr bwMode="auto">
              <a:xfrm>
                <a:off x="2895599" y="5410199"/>
                <a:ext cx="1985770" cy="430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r>
                  <a:rPr lang="en-US" altLang="x-none" sz="1500" dirty="0">
                    <a:solidFill>
                      <a:srgbClr val="FF0000"/>
                    </a:solidFill>
                  </a:rPr>
                  <a:t>Ack on commit</a:t>
                </a:r>
              </a:p>
            </p:txBody>
          </p:sp>
        </p:grpSp>
        <p:sp>
          <p:nvSpPr>
            <p:cNvPr id="51208" name="TextBox 15" descr="Preparre* or abort * (with coord ID)&#10;commit* or abort*" title="Participant Log"/>
            <p:cNvSpPr txBox="1">
              <a:spLocks noChangeArrowheads="1"/>
            </p:cNvSpPr>
            <p:nvPr/>
          </p:nvSpPr>
          <p:spPr bwMode="auto">
            <a:xfrm>
              <a:off x="895494" y="2693609"/>
              <a:ext cx="2295647" cy="7386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1500" b="1" i="1" dirty="0">
                  <a:solidFill>
                    <a:srgbClr val="0000FF"/>
                  </a:solidFill>
                </a:rPr>
                <a:t>prepare*</a:t>
              </a:r>
              <a:r>
                <a:rPr lang="en-US" altLang="x-none" sz="1500" i="1" dirty="0">
                  <a:solidFill>
                    <a:srgbClr val="0000FF"/>
                  </a:solidFill>
                </a:rPr>
                <a:t> or </a:t>
              </a:r>
              <a:r>
                <a:rPr lang="en-US" altLang="x-none" sz="1500" b="1" i="1" dirty="0">
                  <a:solidFill>
                    <a:srgbClr val="0000FF"/>
                  </a:solidFill>
                </a:rPr>
                <a:t>abort*</a:t>
              </a:r>
              <a:br>
                <a:rPr lang="en-US" altLang="x-none" sz="1500" i="1" dirty="0">
                  <a:solidFill>
                    <a:srgbClr val="0000FF"/>
                  </a:solidFill>
                </a:rPr>
              </a:br>
              <a:r>
                <a:rPr lang="en-US" altLang="x-none" sz="1500" i="1" dirty="0">
                  <a:solidFill>
                    <a:srgbClr val="0000FF"/>
                  </a:solidFill>
                </a:rPr>
                <a:t>(with </a:t>
              </a:r>
              <a:r>
                <a:rPr lang="en-US" altLang="x-none" sz="1500" i="1" dirty="0" err="1">
                  <a:solidFill>
                    <a:srgbClr val="0000FF"/>
                  </a:solidFill>
                </a:rPr>
                <a:t>coord</a:t>
              </a:r>
              <a:r>
                <a:rPr lang="en-US" altLang="x-none" sz="1500" i="1" dirty="0">
                  <a:solidFill>
                    <a:srgbClr val="0000FF"/>
                  </a:solidFill>
                </a:rPr>
                <a:t> ID)</a:t>
              </a:r>
            </a:p>
          </p:txBody>
        </p:sp>
        <p:sp>
          <p:nvSpPr>
            <p:cNvPr id="51209" name="TextBox 16" descr="commit* or abort*(commit includes all participant IDs)&#10;" title="Coordinate Log Commit/Abort"/>
            <p:cNvSpPr txBox="1">
              <a:spLocks noChangeArrowheads="1"/>
            </p:cNvSpPr>
            <p:nvPr/>
          </p:nvSpPr>
          <p:spPr bwMode="auto">
            <a:xfrm>
              <a:off x="6008553" y="3708682"/>
              <a:ext cx="3072010" cy="10464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x-none" sz="1500" b="1" i="1" dirty="0">
                  <a:solidFill>
                    <a:srgbClr val="008000"/>
                  </a:solidFill>
                </a:rPr>
                <a:t>commit*</a:t>
              </a:r>
              <a:r>
                <a:rPr lang="en-US" altLang="x-none" sz="1500" i="1" dirty="0">
                  <a:solidFill>
                    <a:srgbClr val="008000"/>
                  </a:solidFill>
                </a:rPr>
                <a:t> or </a:t>
              </a:r>
              <a:r>
                <a:rPr lang="en-US" altLang="x-none" sz="1500" b="1" i="1" dirty="0">
                  <a:solidFill>
                    <a:srgbClr val="008000"/>
                  </a:solidFill>
                </a:rPr>
                <a:t>abort*</a:t>
              </a:r>
              <a:br>
                <a:rPr lang="en-US" altLang="x-none" sz="1500" i="1" dirty="0">
                  <a:solidFill>
                    <a:srgbClr val="008000"/>
                  </a:solidFill>
                </a:rPr>
              </a:br>
              <a:r>
                <a:rPr lang="en-US" altLang="x-none" sz="1500" i="1" dirty="0">
                  <a:solidFill>
                    <a:srgbClr val="008000"/>
                  </a:solidFill>
                </a:rPr>
                <a:t>(commit includes all participant IDs)</a:t>
              </a:r>
            </a:p>
          </p:txBody>
        </p:sp>
        <p:sp>
          <p:nvSpPr>
            <p:cNvPr id="51210" name="TextBox 20" descr="Preparre* or abort * (with coord ID)&#10;commit* or abort*" title="Participant Log"/>
            <p:cNvSpPr txBox="1">
              <a:spLocks noChangeArrowheads="1"/>
            </p:cNvSpPr>
            <p:nvPr/>
          </p:nvSpPr>
          <p:spPr bwMode="auto">
            <a:xfrm>
              <a:off x="912087" y="5055809"/>
              <a:ext cx="2308469" cy="430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1500" b="1" i="1" dirty="0">
                  <a:solidFill>
                    <a:srgbClr val="0000FF"/>
                  </a:solidFill>
                </a:rPr>
                <a:t>commit*</a:t>
              </a:r>
              <a:r>
                <a:rPr lang="en-US" altLang="x-none" sz="1500" i="1" dirty="0">
                  <a:solidFill>
                    <a:srgbClr val="0000FF"/>
                  </a:solidFill>
                </a:rPr>
                <a:t> or </a:t>
              </a:r>
              <a:r>
                <a:rPr lang="en-US" altLang="x-none" sz="1500" b="1" i="1" dirty="0">
                  <a:solidFill>
                    <a:srgbClr val="0000FF"/>
                  </a:solidFill>
                </a:rPr>
                <a:t>abort*</a:t>
              </a:r>
            </a:p>
          </p:txBody>
        </p:sp>
        <p:sp>
          <p:nvSpPr>
            <p:cNvPr id="51211" name="TextBox 21" descr="end (on commit)" title="Coordinator Log"/>
            <p:cNvSpPr txBox="1">
              <a:spLocks noChangeArrowheads="1"/>
            </p:cNvSpPr>
            <p:nvPr/>
          </p:nvSpPr>
          <p:spPr bwMode="auto">
            <a:xfrm>
              <a:off x="6614009" y="6019800"/>
              <a:ext cx="1509203" cy="7386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x-none" sz="1500" i="1" dirty="0">
                  <a:solidFill>
                    <a:srgbClr val="008000"/>
                  </a:solidFill>
                </a:rPr>
                <a:t>end </a:t>
              </a:r>
              <a:br>
                <a:rPr lang="en-US" altLang="x-none" sz="1500" i="1" dirty="0">
                  <a:solidFill>
                    <a:srgbClr val="008000"/>
                  </a:solidFill>
                </a:rPr>
              </a:br>
              <a:r>
                <a:rPr lang="en-US" altLang="x-none" sz="1500" i="1" dirty="0">
                  <a:solidFill>
                    <a:srgbClr val="008000"/>
                  </a:solidFill>
                </a:rPr>
                <a:t>(on commit)</a:t>
              </a:r>
            </a:p>
          </p:txBody>
        </p:sp>
      </p:grpSp>
      <p:sp>
        <p:nvSpPr>
          <p:cNvPr id="7" name="TextBox 6" descr="NOTE&#10;asterisk*: wait for log flush&#10;before sending next msg&#10;" title="Note"/>
          <p:cNvSpPr txBox="1"/>
          <p:nvPr/>
        </p:nvSpPr>
        <p:spPr>
          <a:xfrm>
            <a:off x="5998566" y="387017"/>
            <a:ext cx="2286000" cy="71558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4F81BD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350" b="1" u="sng" dirty="0">
                <a:solidFill>
                  <a:schemeClr val="bg1"/>
                </a:solidFill>
                <a:ea typeface="ＭＳ Ｐゴシック" charset="0"/>
                <a:cs typeface="ＭＳ Ｐゴシック" charset="0"/>
              </a:rPr>
              <a:t>NOTE</a:t>
            </a:r>
          </a:p>
          <a:p>
            <a:pPr algn="ctr">
              <a:defRPr/>
            </a:pPr>
            <a:r>
              <a:rPr lang="en-US" sz="1350" b="1" i="1" dirty="0">
                <a:solidFill>
                  <a:schemeClr val="bg1"/>
                </a:solidFill>
                <a:ea typeface="ＭＳ Ｐゴシック" charset="0"/>
                <a:cs typeface="ＭＳ Ｐゴシック" charset="0"/>
              </a:rPr>
              <a:t>asterisk*</a:t>
            </a:r>
            <a:r>
              <a:rPr lang="en-US" sz="1350" dirty="0">
                <a:solidFill>
                  <a:schemeClr val="bg1"/>
                </a:solidFill>
                <a:ea typeface="ＭＳ Ｐゴシック" charset="0"/>
                <a:cs typeface="ＭＳ Ｐゴシック" charset="0"/>
              </a:rPr>
              <a:t>: wait for log flush</a:t>
            </a:r>
          </a:p>
          <a:p>
            <a:pPr algn="ctr">
              <a:defRPr/>
            </a:pPr>
            <a:r>
              <a:rPr lang="en-US" sz="1350" dirty="0">
                <a:solidFill>
                  <a:schemeClr val="bg1"/>
                </a:solidFill>
                <a:ea typeface="ＭＳ Ｐゴシック" charset="0"/>
                <a:cs typeface="ＭＳ Ｐゴシック" charset="0"/>
              </a:rPr>
              <a:t>before sending next </a:t>
            </a:r>
            <a:r>
              <a:rPr lang="en-US" sz="1350" dirty="0" err="1">
                <a:solidFill>
                  <a:schemeClr val="bg1"/>
                </a:solidFill>
                <a:ea typeface="ＭＳ Ｐゴシック" charset="0"/>
                <a:cs typeface="ＭＳ Ｐゴシック" charset="0"/>
              </a:rPr>
              <a:t>msg</a:t>
            </a:r>
            <a:endParaRPr lang="en-US" sz="1350" dirty="0">
              <a:solidFill>
                <a:schemeClr val="bg1"/>
              </a:solidFill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2174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Recovery and 2PC</a:t>
            </a:r>
          </a:p>
        </p:txBody>
      </p:sp>
    </p:spTree>
    <p:extLst>
      <p:ext uri="{BB962C8B-B14F-4D97-AF65-F5344CB8AC3E}">
        <p14:creationId xmlns:p14="http://schemas.microsoft.com/office/powerpoint/2010/main" val="122386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Failure Handling</a:t>
            </a:r>
            <a:endParaRPr lang="en-US" altLang="x-none" dirty="0"/>
          </a:p>
        </p:txBody>
      </p:sp>
      <p:sp>
        <p:nvSpPr>
          <p:cNvPr id="5222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x-none" dirty="0"/>
              <a:t>Assume everybody recovers eventually</a:t>
            </a:r>
          </a:p>
          <a:p>
            <a:pPr lvl="1"/>
            <a:r>
              <a:rPr lang="en-US" altLang="x-none" dirty="0"/>
              <a:t>Big assumption!</a:t>
            </a:r>
          </a:p>
          <a:p>
            <a:pPr lvl="1"/>
            <a:r>
              <a:rPr lang="en-US" altLang="x-none" dirty="0"/>
              <a:t>Depends on WAL (and short downtimes)</a:t>
            </a:r>
          </a:p>
          <a:p>
            <a:pPr>
              <a:spcBef>
                <a:spcPts val="1500"/>
              </a:spcBef>
            </a:pPr>
            <a:r>
              <a:rPr lang="en-US" altLang="x-none" dirty="0"/>
              <a:t>Coordinator notices a Participant is down?</a:t>
            </a:r>
          </a:p>
          <a:p>
            <a:pPr lvl="1"/>
            <a:r>
              <a:rPr lang="en-US" altLang="x-none" dirty="0"/>
              <a:t>If participant hasn</a:t>
            </a:r>
            <a:r>
              <a:rPr lang="en-US" altLang="en-US" dirty="0"/>
              <a:t>’</a:t>
            </a:r>
            <a:r>
              <a:rPr lang="en-US" altLang="x-none" dirty="0"/>
              <a:t>t voted yet, coordinate aborts transaction</a:t>
            </a:r>
          </a:p>
          <a:p>
            <a:pPr lvl="1"/>
            <a:r>
              <a:rPr lang="en-US" altLang="x-none" dirty="0"/>
              <a:t>If waiting for a commit Ack, hand to </a:t>
            </a:r>
            <a:r>
              <a:rPr lang="en-US" altLang="en-US" dirty="0"/>
              <a:t>“</a:t>
            </a:r>
            <a:r>
              <a:rPr lang="en-US" altLang="x-none" dirty="0"/>
              <a:t>recovery process</a:t>
            </a:r>
            <a:r>
              <a:rPr lang="en-US" altLang="en-US" dirty="0"/>
              <a:t>”</a:t>
            </a:r>
            <a:endParaRPr lang="en-US" altLang="x-none" dirty="0"/>
          </a:p>
          <a:p>
            <a:pPr>
              <a:spcBef>
                <a:spcPts val="1500"/>
              </a:spcBef>
            </a:pPr>
            <a:r>
              <a:rPr lang="en-US" altLang="x-none" dirty="0"/>
              <a:t>Participant notices Coordinator is down?</a:t>
            </a:r>
          </a:p>
          <a:p>
            <a:pPr lvl="1"/>
            <a:r>
              <a:rPr lang="en-US" altLang="x-none" dirty="0"/>
              <a:t>If it hasn</a:t>
            </a:r>
            <a:r>
              <a:rPr lang="en-US" altLang="en-US" dirty="0"/>
              <a:t>’</a:t>
            </a:r>
            <a:r>
              <a:rPr lang="en-US" altLang="x-none" dirty="0"/>
              <a:t>t yet logged prepare, then abort unilaterally</a:t>
            </a:r>
          </a:p>
          <a:p>
            <a:pPr lvl="1"/>
            <a:r>
              <a:rPr lang="en-US" altLang="x-none" dirty="0"/>
              <a:t>If it has logged prepare, hand to </a:t>
            </a:r>
            <a:r>
              <a:rPr lang="en-US" altLang="en-US" dirty="0"/>
              <a:t>“</a:t>
            </a:r>
            <a:r>
              <a:rPr lang="en-US" altLang="x-none" dirty="0"/>
              <a:t>recovery process</a:t>
            </a:r>
            <a:r>
              <a:rPr lang="en-US" altLang="en-US" dirty="0"/>
              <a:t>”</a:t>
            </a:r>
            <a:endParaRPr lang="en-US" altLang="x-none" dirty="0"/>
          </a:p>
          <a:p>
            <a:pPr>
              <a:spcBef>
                <a:spcPts val="1500"/>
              </a:spcBef>
            </a:pPr>
            <a:r>
              <a:rPr lang="en-US" altLang="x-none" dirty="0"/>
              <a:t>Note</a:t>
            </a:r>
          </a:p>
          <a:p>
            <a:pPr lvl="1"/>
            <a:r>
              <a:rPr lang="en-US" altLang="x-none" dirty="0"/>
              <a:t>Thinking a node is </a:t>
            </a:r>
            <a:r>
              <a:rPr lang="en-US" altLang="en-US" dirty="0"/>
              <a:t>“</a:t>
            </a:r>
            <a:r>
              <a:rPr lang="en-US" altLang="x-none" dirty="0"/>
              <a:t>down</a:t>
            </a:r>
            <a:r>
              <a:rPr lang="en-US" altLang="en-US" dirty="0"/>
              <a:t>”</a:t>
            </a:r>
            <a:r>
              <a:rPr lang="en-US" altLang="x-none" dirty="0"/>
              <a:t> may be incorrect!</a:t>
            </a:r>
          </a:p>
        </p:txBody>
      </p:sp>
    </p:spTree>
    <p:extLst>
      <p:ext uri="{BB962C8B-B14F-4D97-AF65-F5344CB8AC3E}">
        <p14:creationId xmlns:p14="http://schemas.microsoft.com/office/powerpoint/2010/main" val="4375939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Integration with ARIES Recovery</a:t>
            </a:r>
          </a:p>
        </p:txBody>
      </p:sp>
      <p:sp>
        <p:nvSpPr>
          <p:cNvPr id="5325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On recovery</a:t>
            </a:r>
          </a:p>
          <a:p>
            <a:pPr lvl="1"/>
            <a:r>
              <a:rPr lang="en-US" altLang="x-none" dirty="0"/>
              <a:t>Assume there</a:t>
            </a:r>
            <a:r>
              <a:rPr lang="en-US" altLang="en-US" dirty="0"/>
              <a:t>’</a:t>
            </a:r>
            <a:r>
              <a:rPr lang="en-US" altLang="x-none" dirty="0"/>
              <a:t>s a </a:t>
            </a:r>
            <a:r>
              <a:rPr lang="en-US" altLang="en-US" dirty="0"/>
              <a:t>“</a:t>
            </a:r>
            <a:r>
              <a:rPr lang="en-US" altLang="x-none" dirty="0"/>
              <a:t>Recovery Process</a:t>
            </a:r>
            <a:r>
              <a:rPr lang="en-US" altLang="en-US" dirty="0"/>
              <a:t>”</a:t>
            </a:r>
            <a:r>
              <a:rPr lang="en-US" altLang="x-none" dirty="0"/>
              <a:t> at each node</a:t>
            </a:r>
          </a:p>
          <a:p>
            <a:pPr lvl="1"/>
            <a:r>
              <a:rPr lang="en-US" altLang="x-none" dirty="0"/>
              <a:t>It will be given tasks to do by the Analysis phase of ARIES</a:t>
            </a:r>
          </a:p>
          <a:p>
            <a:pPr lvl="1"/>
            <a:r>
              <a:rPr lang="en-US" altLang="x-none" dirty="0"/>
              <a:t>These tasks can run in the background (asynchronously)</a:t>
            </a:r>
          </a:p>
          <a:p>
            <a:pPr>
              <a:spcBef>
                <a:spcPts val="2000"/>
              </a:spcBef>
            </a:pPr>
            <a:r>
              <a:rPr lang="en-US" altLang="x-none" dirty="0"/>
              <a:t>Note: multiple roles on a single node</a:t>
            </a:r>
          </a:p>
          <a:p>
            <a:pPr lvl="1"/>
            <a:r>
              <a:rPr lang="en-US" altLang="x-none" dirty="0"/>
              <a:t>Coordinator for some </a:t>
            </a:r>
            <a:r>
              <a:rPr lang="en-US" altLang="x-none" dirty="0" err="1"/>
              <a:t>xacts</a:t>
            </a:r>
            <a:r>
              <a:rPr lang="en-US" altLang="x-none" dirty="0"/>
              <a:t>, Participant for others</a:t>
            </a:r>
          </a:p>
        </p:txBody>
      </p:sp>
    </p:spTree>
    <p:extLst>
      <p:ext uri="{BB962C8B-B14F-4D97-AF65-F5344CB8AC3E}">
        <p14:creationId xmlns:p14="http://schemas.microsoft.com/office/powerpoint/2010/main" val="1657174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Distributed Locking</a:t>
            </a:r>
          </a:p>
        </p:txBody>
      </p:sp>
    </p:spTree>
    <p:extLst>
      <p:ext uri="{BB962C8B-B14F-4D97-AF65-F5344CB8AC3E}">
        <p14:creationId xmlns:p14="http://schemas.microsoft.com/office/powerpoint/2010/main" val="21245556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Integration with ARIES: Analysis</a:t>
            </a:r>
          </a:p>
        </p:txBody>
      </p:sp>
      <p:sp>
        <p:nvSpPr>
          <p:cNvPr id="54274" name="Content Placeholder 2"/>
          <p:cNvSpPr>
            <a:spLocks noGrp="1"/>
          </p:cNvSpPr>
          <p:nvPr>
            <p:ph idx="1"/>
          </p:nvPr>
        </p:nvSpPr>
        <p:spPr>
          <a:xfrm>
            <a:off x="228600" y="1082278"/>
            <a:ext cx="8229600" cy="3394472"/>
          </a:xfrm>
        </p:spPr>
        <p:txBody>
          <a:bodyPr>
            <a:normAutofit/>
          </a:bodyPr>
          <a:lstStyle/>
          <a:p>
            <a:r>
              <a:rPr lang="en-US" altLang="x-none" dirty="0"/>
              <a:t>Recall transaction table states</a:t>
            </a:r>
          </a:p>
          <a:p>
            <a:pPr lvl="1"/>
            <a:r>
              <a:rPr lang="en-US" altLang="x-none" dirty="0"/>
              <a:t>Running, Committing, Aborting</a:t>
            </a:r>
          </a:p>
          <a:p>
            <a:r>
              <a:rPr lang="en-US" altLang="x-none" dirty="0"/>
              <a:t>On seeing Prepare log record (participant)</a:t>
            </a:r>
          </a:p>
          <a:p>
            <a:pPr lvl="1"/>
            <a:r>
              <a:rPr lang="en-US" altLang="x-none" dirty="0"/>
              <a:t>Change state to committing</a:t>
            </a:r>
          </a:p>
          <a:p>
            <a:pPr lvl="1"/>
            <a:r>
              <a:rPr lang="en-US" altLang="x-none" dirty="0"/>
              <a:t>Tell recovery process to ask coordinator recovery process for status</a:t>
            </a:r>
          </a:p>
          <a:p>
            <a:pPr lvl="1"/>
            <a:r>
              <a:rPr lang="en-US" altLang="x-none" dirty="0"/>
              <a:t>When coordinator responds, recovery process handles commit/abort as usual</a:t>
            </a:r>
          </a:p>
          <a:p>
            <a:pPr lvl="1"/>
            <a:r>
              <a:rPr lang="en-US" altLang="x-none" dirty="0"/>
              <a:t>(Note: During REDO, Strict 2PL locks will be acquired)</a:t>
            </a:r>
          </a:p>
          <a:p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4110589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Integration with ARIES: Analysis, </a:t>
            </a:r>
            <a:r>
              <a:rPr lang="en-US" altLang="x-none" dirty="0" err="1"/>
              <a:t>cont</a:t>
            </a:r>
            <a:endParaRPr lang="en-US" altLang="x-none" dirty="0"/>
          </a:p>
        </p:txBody>
      </p:sp>
      <p:sp>
        <p:nvSpPr>
          <p:cNvPr id="54274" name="Content Placeholder 2"/>
          <p:cNvSpPr>
            <a:spLocks noGrp="1"/>
          </p:cNvSpPr>
          <p:nvPr>
            <p:ph idx="1"/>
          </p:nvPr>
        </p:nvSpPr>
        <p:spPr>
          <a:xfrm>
            <a:off x="228600" y="1082278"/>
            <a:ext cx="8229600" cy="3394472"/>
          </a:xfrm>
        </p:spPr>
        <p:txBody>
          <a:bodyPr>
            <a:normAutofit/>
          </a:bodyPr>
          <a:lstStyle/>
          <a:p>
            <a:r>
              <a:rPr lang="en-US" altLang="x-none" dirty="0"/>
              <a:t>On seeing Commit/Abort log record (coordinator)</a:t>
            </a:r>
          </a:p>
          <a:p>
            <a:pPr lvl="1"/>
            <a:r>
              <a:rPr lang="en-US" altLang="x-none" dirty="0"/>
              <a:t>Change state to committing/aborting respectively</a:t>
            </a:r>
          </a:p>
          <a:p>
            <a:pPr lvl="1"/>
            <a:r>
              <a:rPr lang="en-US" altLang="x-none" dirty="0"/>
              <a:t>Tell recovery process to send commit/abort </a:t>
            </a:r>
            <a:r>
              <a:rPr lang="en-US" altLang="x-none" dirty="0" err="1"/>
              <a:t>msgs</a:t>
            </a:r>
            <a:r>
              <a:rPr lang="en-US" altLang="x-none" dirty="0"/>
              <a:t> to participants</a:t>
            </a:r>
          </a:p>
          <a:p>
            <a:pPr lvl="1"/>
            <a:r>
              <a:rPr lang="en-US" altLang="x-none" dirty="0"/>
              <a:t>Once all participants ack commit, recovery process writes End and forgets</a:t>
            </a:r>
          </a:p>
          <a:p>
            <a:r>
              <a:rPr lang="en-US" altLang="x-none" dirty="0"/>
              <a:t>If at end of analysis there</a:t>
            </a:r>
            <a:r>
              <a:rPr lang="en-US" altLang="en-US" dirty="0"/>
              <a:t>’</a:t>
            </a:r>
            <a:r>
              <a:rPr lang="en-US" altLang="x-none" dirty="0"/>
              <a:t>s no 2PC log records for </a:t>
            </a:r>
            <a:r>
              <a:rPr lang="en-US" altLang="x-none" dirty="0" err="1"/>
              <a:t>xact</a:t>
            </a:r>
            <a:r>
              <a:rPr lang="en-US" altLang="x-none" dirty="0"/>
              <a:t> X</a:t>
            </a:r>
          </a:p>
          <a:p>
            <a:pPr lvl="1"/>
            <a:r>
              <a:rPr lang="en-US" altLang="x-none" dirty="0"/>
              <a:t>Simply set to Aborting locally, and let </a:t>
            </a:r>
            <a:r>
              <a:rPr lang="en-US" altLang="x-none" dirty="0" err="1"/>
              <a:t>ToUndo</a:t>
            </a:r>
            <a:r>
              <a:rPr lang="en-US" altLang="x-none" dirty="0"/>
              <a:t> handle it.</a:t>
            </a:r>
          </a:p>
          <a:p>
            <a:pPr lvl="1"/>
            <a:r>
              <a:rPr lang="en-US" altLang="x-none" dirty="0"/>
              <a:t>Same for participant and coordinator</a:t>
            </a:r>
          </a:p>
          <a:p>
            <a:pPr lvl="1"/>
            <a:r>
              <a:rPr lang="en-US" altLang="x-none" dirty="0"/>
              <a:t>A.k.a. </a:t>
            </a:r>
            <a:r>
              <a:rPr lang="en-US" altLang="en-US" dirty="0"/>
              <a:t>“</a:t>
            </a:r>
            <a:r>
              <a:rPr lang="en-US" altLang="x-none" dirty="0"/>
              <a:t>Presumed Abort</a:t>
            </a:r>
            <a:r>
              <a:rPr lang="en-US" altLang="en-US" dirty="0"/>
              <a:t>”</a:t>
            </a:r>
          </a:p>
          <a:p>
            <a:pPr lvl="2"/>
            <a:r>
              <a:rPr lang="en-US" altLang="x-none" dirty="0"/>
              <a:t>There is an optimization called “Presumed Commit”</a:t>
            </a:r>
          </a:p>
        </p:txBody>
      </p:sp>
    </p:spTree>
    <p:extLst>
      <p:ext uri="{BB962C8B-B14F-4D97-AF65-F5344CB8AC3E}">
        <p14:creationId xmlns:p14="http://schemas.microsoft.com/office/powerpoint/2010/main" val="38245075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How Does Recovery Process Work?</a:t>
            </a:r>
          </a:p>
        </p:txBody>
      </p:sp>
      <p:sp>
        <p:nvSpPr>
          <p:cNvPr id="5529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Coordinator recovery process gets inquiry from a </a:t>
            </a:r>
            <a:r>
              <a:rPr lang="en-US" altLang="en-US" dirty="0"/>
              <a:t>“</a:t>
            </a:r>
            <a:r>
              <a:rPr lang="en-US" altLang="x-none" dirty="0"/>
              <a:t>prepared</a:t>
            </a:r>
            <a:r>
              <a:rPr lang="en-US" altLang="en-US" dirty="0"/>
              <a:t>”</a:t>
            </a:r>
            <a:r>
              <a:rPr lang="en-US" altLang="x-none" dirty="0"/>
              <a:t> participant</a:t>
            </a:r>
          </a:p>
          <a:p>
            <a:pPr lvl="1"/>
            <a:r>
              <a:rPr lang="en-US" altLang="x-none" dirty="0"/>
              <a:t>If transaction table at coordinator says aborting/committing</a:t>
            </a:r>
          </a:p>
          <a:p>
            <a:pPr lvl="2"/>
            <a:r>
              <a:rPr lang="en-US" altLang="x-none" dirty="0"/>
              <a:t>send appropriate response and continue protocol on both sides</a:t>
            </a:r>
          </a:p>
          <a:p>
            <a:pPr lvl="1"/>
            <a:r>
              <a:rPr lang="en-US" altLang="x-none" dirty="0"/>
              <a:t>If transaction table at coordinator says nothing: send ABORT</a:t>
            </a:r>
          </a:p>
          <a:p>
            <a:pPr lvl="2"/>
            <a:r>
              <a:rPr lang="en-US" altLang="x-none" b="1" i="1" dirty="0"/>
              <a:t>Only happens if coordinator had also crashed </a:t>
            </a:r>
            <a:r>
              <a:rPr lang="en-US" altLang="x-none" dirty="0"/>
              <a:t>before writing commit/abort</a:t>
            </a:r>
          </a:p>
          <a:p>
            <a:pPr lvl="2"/>
            <a:r>
              <a:rPr lang="en-US" altLang="x-none" dirty="0"/>
              <a:t>Inquirer does the abort on its end</a:t>
            </a:r>
          </a:p>
          <a:p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100553949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extBox 4" descr="From Top to bottom" title="Time"/>
          <p:cNvSpPr txBox="1">
            <a:spLocks noChangeArrowheads="1"/>
          </p:cNvSpPr>
          <p:nvPr/>
        </p:nvSpPr>
        <p:spPr bwMode="auto">
          <a:xfrm>
            <a:off x="3313" y="1560462"/>
            <a:ext cx="620683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1pPr>
            <a:lvl2pPr marL="742950" indent="-28575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2pPr>
            <a:lvl3pPr marL="11430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3pPr>
            <a:lvl4pPr marL="16002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4pPr>
            <a:lvl5pPr marL="2057400" indent="-228600"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CF0E30"/>
                </a:solidFill>
                <a:latin typeface="Book Antiqua" charset="0"/>
                <a:ea typeface="ＭＳ Ｐゴシック" charset="-128"/>
              </a:defRPr>
            </a:lvl9pPr>
          </a:lstStyle>
          <a:p>
            <a:r>
              <a:rPr lang="en-US" altLang="x-none" sz="1500">
                <a:solidFill>
                  <a:schemeClr val="tx1"/>
                </a:solidFill>
              </a:rPr>
              <a:t>Time</a:t>
            </a:r>
          </a:p>
        </p:txBody>
      </p:sp>
      <p:cxnSp>
        <p:nvCxnSpPr>
          <p:cNvPr id="51202" name="Straight Arrow Connector 7" descr="From Top to bottom" title="Time"/>
          <p:cNvCxnSpPr>
            <a:cxnSpLocks noChangeShapeType="1"/>
          </p:cNvCxnSpPr>
          <p:nvPr/>
        </p:nvCxnSpPr>
        <p:spPr bwMode="auto">
          <a:xfrm flipH="1">
            <a:off x="305731" y="1903362"/>
            <a:ext cx="0" cy="2628900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20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2PC In a Nutshell</a:t>
            </a:r>
            <a:endParaRPr lang="en-US" altLang="x-none" sz="2400" dirty="0"/>
          </a:p>
        </p:txBody>
      </p:sp>
      <p:grpSp>
        <p:nvGrpSpPr>
          <p:cNvPr id="51205" name="Group 11" title="2PC in a nutshell"/>
          <p:cNvGrpSpPr>
            <a:grpSpLocks/>
          </p:cNvGrpSpPr>
          <p:nvPr/>
        </p:nvGrpSpPr>
        <p:grpSpPr bwMode="auto">
          <a:xfrm>
            <a:off x="577113" y="1374680"/>
            <a:ext cx="6139554" cy="3768820"/>
            <a:chOff x="895494" y="1733490"/>
            <a:chExt cx="8185069" cy="5024953"/>
          </a:xfrm>
        </p:grpSpPr>
        <p:grpSp>
          <p:nvGrpSpPr>
            <p:cNvPr id="51207" name="Group 19"/>
            <p:cNvGrpSpPr>
              <a:grpSpLocks/>
            </p:cNvGrpSpPr>
            <p:nvPr/>
          </p:nvGrpSpPr>
          <p:grpSpPr bwMode="auto">
            <a:xfrm>
              <a:off x="1190283" y="1733490"/>
              <a:ext cx="7416705" cy="4133910"/>
              <a:chOff x="352083" y="1733490"/>
              <a:chExt cx="7416705" cy="4133910"/>
            </a:xfrm>
          </p:grpSpPr>
          <p:sp>
            <p:nvSpPr>
              <p:cNvPr id="51212" name="TextBox 4" title="Coordinatror Log"/>
              <p:cNvSpPr txBox="1">
                <a:spLocks noChangeArrowheads="1"/>
              </p:cNvSpPr>
              <p:nvPr/>
            </p:nvSpPr>
            <p:spPr bwMode="auto">
              <a:xfrm>
                <a:off x="6095029" y="1735678"/>
                <a:ext cx="1673759" cy="7386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x-none" sz="1500" b="1" dirty="0">
                    <a:solidFill>
                      <a:schemeClr val="tx1"/>
                    </a:solidFill>
                  </a:rPr>
                  <a:t>Coordinator</a:t>
                </a:r>
              </a:p>
              <a:p>
                <a:pPr algn="ctr"/>
                <a:r>
                  <a:rPr lang="en-US" altLang="x-none" sz="1500" dirty="0">
                    <a:solidFill>
                      <a:schemeClr val="tx1"/>
                    </a:solidFill>
                  </a:rPr>
                  <a:t>Log</a:t>
                </a:r>
              </a:p>
            </p:txBody>
          </p:sp>
          <p:sp>
            <p:nvSpPr>
              <p:cNvPr id="51213" name="TextBox 5" descr="Preparre* or abort * (with coord ID)&#10;commit* or abort*" title="Participant Log"/>
              <p:cNvSpPr txBox="1">
                <a:spLocks noChangeArrowheads="1"/>
              </p:cNvSpPr>
              <p:nvPr/>
            </p:nvSpPr>
            <p:spPr bwMode="auto">
              <a:xfrm>
                <a:off x="352083" y="1733490"/>
                <a:ext cx="1526300" cy="73864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pPr algn="ctr"/>
                <a:r>
                  <a:rPr lang="en-US" altLang="x-none" sz="1500" b="1" dirty="0">
                    <a:solidFill>
                      <a:schemeClr val="tx1"/>
                    </a:solidFill>
                  </a:rPr>
                  <a:t>Participant</a:t>
                </a:r>
                <a:br>
                  <a:rPr lang="en-US" altLang="x-none" sz="1500" dirty="0">
                    <a:solidFill>
                      <a:schemeClr val="tx1"/>
                    </a:solidFill>
                  </a:rPr>
                </a:br>
                <a:r>
                  <a:rPr lang="en-US" altLang="x-none" sz="1500" dirty="0">
                    <a:solidFill>
                      <a:schemeClr val="tx1"/>
                    </a:solidFill>
                  </a:rPr>
                  <a:t>Log</a:t>
                </a:r>
              </a:p>
            </p:txBody>
          </p:sp>
          <p:cxnSp>
            <p:nvCxnSpPr>
              <p:cNvPr id="51214" name="Straight Arrow Connector 7" descr="Prepare participant log" title="Prepare"/>
              <p:cNvCxnSpPr>
                <a:cxnSpLocks noChangeShapeType="1"/>
              </p:cNvCxnSpPr>
              <p:nvPr/>
            </p:nvCxnSpPr>
            <p:spPr bwMode="auto">
              <a:xfrm flipH="1">
                <a:off x="2362200" y="2590800"/>
                <a:ext cx="3200400" cy="0"/>
              </a:xfrm>
              <a:prstGeom prst="straightConnector1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1215" name="TextBox 8" descr="Prepare participant log" title="Prepare"/>
              <p:cNvSpPr txBox="1">
                <a:spLocks noChangeArrowheads="1"/>
              </p:cNvSpPr>
              <p:nvPr/>
            </p:nvSpPr>
            <p:spPr bwMode="auto">
              <a:xfrm>
                <a:off x="3431871" y="2133600"/>
                <a:ext cx="1126666" cy="430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r>
                  <a:rPr lang="en-US" altLang="x-none" sz="1500" dirty="0">
                    <a:solidFill>
                      <a:srgbClr val="FF0000"/>
                    </a:solidFill>
                  </a:rPr>
                  <a:t>Prepare</a:t>
                </a:r>
              </a:p>
            </p:txBody>
          </p:sp>
          <p:cxnSp>
            <p:nvCxnSpPr>
              <p:cNvPr id="51216" name="Straight Arrow Connector 9" descr="Coordinate Log votes" title="Vote Yes/No"/>
              <p:cNvCxnSpPr>
                <a:cxnSpLocks noChangeShapeType="1"/>
              </p:cNvCxnSpPr>
              <p:nvPr/>
            </p:nvCxnSpPr>
            <p:spPr bwMode="auto">
              <a:xfrm flipH="1">
                <a:off x="2362200" y="3581400"/>
                <a:ext cx="3200400" cy="0"/>
              </a:xfrm>
              <a:prstGeom prst="straightConnector1">
                <a:avLst/>
              </a:prstGeom>
              <a:noFill/>
              <a:ln w="12700">
                <a:solidFill>
                  <a:schemeClr val="tx1"/>
                </a:solidFill>
                <a:round/>
                <a:headEnd type="triangle" w="lg" len="lg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1217" name="TextBox 10" descr="Coordinate Log votes" title="Vote Yes/No"/>
              <p:cNvSpPr txBox="1">
                <a:spLocks noChangeArrowheads="1"/>
              </p:cNvSpPr>
              <p:nvPr/>
            </p:nvSpPr>
            <p:spPr bwMode="auto">
              <a:xfrm>
                <a:off x="3144834" y="3124201"/>
                <a:ext cx="1754966" cy="430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r>
                  <a:rPr lang="en-US" altLang="x-none" sz="1500" dirty="0">
                    <a:solidFill>
                      <a:srgbClr val="FF0000"/>
                    </a:solidFill>
                  </a:rPr>
                  <a:t>Vote Yes/No</a:t>
                </a:r>
              </a:p>
            </p:txBody>
          </p:sp>
          <p:cxnSp>
            <p:nvCxnSpPr>
              <p:cNvPr id="51218" name="Straight Arrow Connector 13" descr="Participant Log" title="Commit/Abort"/>
              <p:cNvCxnSpPr>
                <a:cxnSpLocks noChangeShapeType="1"/>
              </p:cNvCxnSpPr>
              <p:nvPr/>
            </p:nvCxnSpPr>
            <p:spPr bwMode="auto">
              <a:xfrm flipH="1">
                <a:off x="2362200" y="4800600"/>
                <a:ext cx="3200400" cy="0"/>
              </a:xfrm>
              <a:prstGeom prst="straightConnector1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1219" name="TextBox 14" descr="Participant Log" title="Commit/Abort"/>
              <p:cNvSpPr txBox="1">
                <a:spLocks noChangeArrowheads="1"/>
              </p:cNvSpPr>
              <p:nvPr/>
            </p:nvSpPr>
            <p:spPr bwMode="auto">
              <a:xfrm>
                <a:off x="2991622" y="4343400"/>
                <a:ext cx="2000731" cy="430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r>
                  <a:rPr lang="en-US" altLang="x-none" sz="1500" dirty="0">
                    <a:solidFill>
                      <a:srgbClr val="FF0000"/>
                    </a:solidFill>
                  </a:rPr>
                  <a:t>Commit/Abort</a:t>
                </a:r>
              </a:p>
            </p:txBody>
          </p:sp>
          <p:cxnSp>
            <p:nvCxnSpPr>
              <p:cNvPr id="51220" name="Straight Arrow Connector 17" descr="Coordinate Log" title="Ack on Commit"/>
              <p:cNvCxnSpPr>
                <a:cxnSpLocks noChangeShapeType="1"/>
              </p:cNvCxnSpPr>
              <p:nvPr/>
            </p:nvCxnSpPr>
            <p:spPr bwMode="auto">
              <a:xfrm flipH="1">
                <a:off x="2362200" y="5867400"/>
                <a:ext cx="3200400" cy="0"/>
              </a:xfrm>
              <a:prstGeom prst="straightConnector1">
                <a:avLst/>
              </a:prstGeom>
              <a:noFill/>
              <a:ln w="12700">
                <a:solidFill>
                  <a:schemeClr val="tx1"/>
                </a:solidFill>
                <a:round/>
                <a:headEnd type="triangle" w="lg" len="lg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51221" name="TextBox 18" descr="Coordinate Log" title="Ack on Commit"/>
              <p:cNvSpPr txBox="1">
                <a:spLocks noChangeArrowheads="1"/>
              </p:cNvSpPr>
              <p:nvPr/>
            </p:nvSpPr>
            <p:spPr bwMode="auto">
              <a:xfrm>
                <a:off x="2895599" y="5410199"/>
                <a:ext cx="1985770" cy="430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1pPr>
                <a:lvl2pPr marL="742950" indent="-28575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2pPr>
                <a:lvl3pPr marL="11430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3pPr>
                <a:lvl4pPr marL="16002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4pPr>
                <a:lvl5pPr marL="2057400" indent="-228600"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600">
                    <a:solidFill>
                      <a:srgbClr val="CF0E30"/>
                    </a:solidFill>
                    <a:latin typeface="Book Antiqua" charset="0"/>
                    <a:ea typeface="ＭＳ Ｐゴシック" charset="-128"/>
                  </a:defRPr>
                </a:lvl9pPr>
              </a:lstStyle>
              <a:p>
                <a:r>
                  <a:rPr lang="en-US" altLang="x-none" sz="1500" dirty="0">
                    <a:solidFill>
                      <a:srgbClr val="FF0000"/>
                    </a:solidFill>
                  </a:rPr>
                  <a:t>Ack on commit</a:t>
                </a:r>
              </a:p>
            </p:txBody>
          </p:sp>
        </p:grpSp>
        <p:sp>
          <p:nvSpPr>
            <p:cNvPr id="51208" name="TextBox 15" descr="Preparre* or abort * (with coord ID)&#10;commit* or abort*" title="Participant Log"/>
            <p:cNvSpPr txBox="1">
              <a:spLocks noChangeArrowheads="1"/>
            </p:cNvSpPr>
            <p:nvPr/>
          </p:nvSpPr>
          <p:spPr bwMode="auto">
            <a:xfrm>
              <a:off x="895494" y="2693609"/>
              <a:ext cx="2295647" cy="7386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1500" b="1" i="1" dirty="0">
                  <a:solidFill>
                    <a:srgbClr val="0000FF"/>
                  </a:solidFill>
                </a:rPr>
                <a:t>prepare*</a:t>
              </a:r>
              <a:r>
                <a:rPr lang="en-US" altLang="x-none" sz="1500" i="1" dirty="0">
                  <a:solidFill>
                    <a:srgbClr val="0000FF"/>
                  </a:solidFill>
                </a:rPr>
                <a:t> or </a:t>
              </a:r>
              <a:r>
                <a:rPr lang="en-US" altLang="x-none" sz="1500" b="1" i="1" dirty="0">
                  <a:solidFill>
                    <a:srgbClr val="0000FF"/>
                  </a:solidFill>
                </a:rPr>
                <a:t>abort*</a:t>
              </a:r>
              <a:br>
                <a:rPr lang="en-US" altLang="x-none" sz="1500" i="1" dirty="0">
                  <a:solidFill>
                    <a:srgbClr val="0000FF"/>
                  </a:solidFill>
                </a:rPr>
              </a:br>
              <a:r>
                <a:rPr lang="en-US" altLang="x-none" sz="1500" i="1" dirty="0">
                  <a:solidFill>
                    <a:srgbClr val="0000FF"/>
                  </a:solidFill>
                </a:rPr>
                <a:t>(with </a:t>
              </a:r>
              <a:r>
                <a:rPr lang="en-US" altLang="x-none" sz="1500" i="1" dirty="0" err="1">
                  <a:solidFill>
                    <a:srgbClr val="0000FF"/>
                  </a:solidFill>
                </a:rPr>
                <a:t>coord</a:t>
              </a:r>
              <a:r>
                <a:rPr lang="en-US" altLang="x-none" sz="1500" i="1" dirty="0">
                  <a:solidFill>
                    <a:srgbClr val="0000FF"/>
                  </a:solidFill>
                </a:rPr>
                <a:t> ID)</a:t>
              </a:r>
            </a:p>
          </p:txBody>
        </p:sp>
        <p:sp>
          <p:nvSpPr>
            <p:cNvPr id="51209" name="TextBox 16" descr="commit* or abort*(commit includes all participant IDs)&#10;" title="Coordinate Log Commit/Abort"/>
            <p:cNvSpPr txBox="1">
              <a:spLocks noChangeArrowheads="1"/>
            </p:cNvSpPr>
            <p:nvPr/>
          </p:nvSpPr>
          <p:spPr bwMode="auto">
            <a:xfrm>
              <a:off x="6008553" y="3708682"/>
              <a:ext cx="3072010" cy="10464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x-none" sz="1500" b="1" i="1" dirty="0">
                  <a:solidFill>
                    <a:srgbClr val="008000"/>
                  </a:solidFill>
                </a:rPr>
                <a:t>commit*</a:t>
              </a:r>
              <a:r>
                <a:rPr lang="en-US" altLang="x-none" sz="1500" i="1" dirty="0">
                  <a:solidFill>
                    <a:srgbClr val="008000"/>
                  </a:solidFill>
                </a:rPr>
                <a:t> or </a:t>
              </a:r>
              <a:r>
                <a:rPr lang="en-US" altLang="x-none" sz="1500" b="1" i="1" dirty="0">
                  <a:solidFill>
                    <a:srgbClr val="008000"/>
                  </a:solidFill>
                </a:rPr>
                <a:t>abort*</a:t>
              </a:r>
              <a:br>
                <a:rPr lang="en-US" altLang="x-none" sz="1500" i="1" dirty="0">
                  <a:solidFill>
                    <a:srgbClr val="008000"/>
                  </a:solidFill>
                </a:rPr>
              </a:br>
              <a:r>
                <a:rPr lang="en-US" altLang="x-none" sz="1500" i="1" dirty="0">
                  <a:solidFill>
                    <a:srgbClr val="008000"/>
                  </a:solidFill>
                </a:rPr>
                <a:t>(commit includes all participant IDs)</a:t>
              </a:r>
            </a:p>
          </p:txBody>
        </p:sp>
        <p:sp>
          <p:nvSpPr>
            <p:cNvPr id="51210" name="TextBox 20" descr="Preparre* or abort * (with coord ID)&#10;commit* or abort*" title="Participant Log"/>
            <p:cNvSpPr txBox="1">
              <a:spLocks noChangeArrowheads="1"/>
            </p:cNvSpPr>
            <p:nvPr/>
          </p:nvSpPr>
          <p:spPr bwMode="auto">
            <a:xfrm>
              <a:off x="912087" y="5055809"/>
              <a:ext cx="2308469" cy="430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r>
                <a:rPr lang="en-US" altLang="x-none" sz="1500" b="1" i="1" dirty="0">
                  <a:solidFill>
                    <a:srgbClr val="0000FF"/>
                  </a:solidFill>
                </a:rPr>
                <a:t>commit*</a:t>
              </a:r>
              <a:r>
                <a:rPr lang="en-US" altLang="x-none" sz="1500" i="1" dirty="0">
                  <a:solidFill>
                    <a:srgbClr val="0000FF"/>
                  </a:solidFill>
                </a:rPr>
                <a:t> or </a:t>
              </a:r>
              <a:r>
                <a:rPr lang="en-US" altLang="x-none" sz="1500" b="1" i="1" dirty="0">
                  <a:solidFill>
                    <a:srgbClr val="0000FF"/>
                  </a:solidFill>
                </a:rPr>
                <a:t>abort*</a:t>
              </a:r>
            </a:p>
          </p:txBody>
        </p:sp>
        <p:sp>
          <p:nvSpPr>
            <p:cNvPr id="51211" name="TextBox 21" descr="end (on commit)" title="Coordinator Log"/>
            <p:cNvSpPr txBox="1">
              <a:spLocks noChangeArrowheads="1"/>
            </p:cNvSpPr>
            <p:nvPr/>
          </p:nvSpPr>
          <p:spPr bwMode="auto">
            <a:xfrm>
              <a:off x="6614009" y="6019800"/>
              <a:ext cx="1509203" cy="7386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1pPr>
              <a:lvl2pPr marL="742950" indent="-28575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2pPr>
              <a:lvl3pPr marL="11430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3pPr>
              <a:lvl4pPr marL="16002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4pPr>
              <a:lvl5pPr marL="2057400" indent="-228600"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rgbClr val="CF0E30"/>
                  </a:solidFill>
                  <a:latin typeface="Book Antiqua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x-none" sz="1500" i="1" dirty="0">
                  <a:solidFill>
                    <a:srgbClr val="008000"/>
                  </a:solidFill>
                </a:rPr>
                <a:t>end </a:t>
              </a:r>
              <a:br>
                <a:rPr lang="en-US" altLang="x-none" sz="1500" i="1" dirty="0">
                  <a:solidFill>
                    <a:srgbClr val="008000"/>
                  </a:solidFill>
                </a:rPr>
              </a:br>
              <a:r>
                <a:rPr lang="en-US" altLang="x-none" sz="1500" i="1" dirty="0">
                  <a:solidFill>
                    <a:srgbClr val="008000"/>
                  </a:solidFill>
                </a:rPr>
                <a:t>(on commit)</a:t>
              </a:r>
            </a:p>
          </p:txBody>
        </p:sp>
      </p:grpSp>
      <p:sp>
        <p:nvSpPr>
          <p:cNvPr id="7" name="TextBox 6" descr="NOTE&#10;asterisk*: wait for log flush&#10;before sending next msg&#10;" title="Note"/>
          <p:cNvSpPr txBox="1"/>
          <p:nvPr/>
        </p:nvSpPr>
        <p:spPr>
          <a:xfrm>
            <a:off x="5998566" y="387017"/>
            <a:ext cx="2286000" cy="71558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rgbClr val="4F81BD"/>
            </a:solidFill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350" b="1" u="sng" dirty="0">
                <a:solidFill>
                  <a:schemeClr val="bg1"/>
                </a:solidFill>
                <a:ea typeface="ＭＳ Ｐゴシック" charset="0"/>
                <a:cs typeface="ＭＳ Ｐゴシック" charset="0"/>
              </a:rPr>
              <a:t>NOTE</a:t>
            </a:r>
          </a:p>
          <a:p>
            <a:pPr algn="ctr">
              <a:defRPr/>
            </a:pPr>
            <a:r>
              <a:rPr lang="en-US" sz="1350" b="1" i="1" dirty="0">
                <a:solidFill>
                  <a:schemeClr val="bg1"/>
                </a:solidFill>
                <a:ea typeface="ＭＳ Ｐゴシック" charset="0"/>
                <a:cs typeface="ＭＳ Ｐゴシック" charset="0"/>
              </a:rPr>
              <a:t>asterisk*</a:t>
            </a:r>
            <a:r>
              <a:rPr lang="en-US" sz="1350" dirty="0">
                <a:solidFill>
                  <a:schemeClr val="bg1"/>
                </a:solidFill>
                <a:ea typeface="ＭＳ Ｐゴシック" charset="0"/>
                <a:cs typeface="ＭＳ Ｐゴシック" charset="0"/>
              </a:rPr>
              <a:t>: wait for log flush</a:t>
            </a:r>
          </a:p>
          <a:p>
            <a:pPr algn="ctr">
              <a:defRPr/>
            </a:pPr>
            <a:r>
              <a:rPr lang="en-US" sz="1350" dirty="0">
                <a:solidFill>
                  <a:schemeClr val="bg1"/>
                </a:solidFill>
                <a:ea typeface="ＭＳ Ｐゴシック" charset="0"/>
                <a:cs typeface="ＭＳ Ｐゴシック" charset="0"/>
              </a:rPr>
              <a:t>before sending next </a:t>
            </a:r>
            <a:r>
              <a:rPr lang="en-US" sz="1350" dirty="0" err="1">
                <a:solidFill>
                  <a:schemeClr val="bg1"/>
                </a:solidFill>
                <a:ea typeface="ＭＳ Ｐゴシック" charset="0"/>
                <a:cs typeface="ＭＳ Ｐゴシック" charset="0"/>
              </a:rPr>
              <a:t>msg</a:t>
            </a:r>
            <a:endParaRPr lang="en-US" sz="1350" dirty="0">
              <a:solidFill>
                <a:schemeClr val="bg1"/>
              </a:solidFill>
              <a:ea typeface="ＭＳ Ｐゴシック" charset="0"/>
              <a:cs typeface="ＭＳ Ｐゴシック" charset="0"/>
            </a:endParaRPr>
          </a:p>
        </p:txBody>
      </p:sp>
      <p:cxnSp>
        <p:nvCxnSpPr>
          <p:cNvPr id="4" name="Straight Connector 3" descr="The crash shown in the participant log" title="Crash"/>
          <p:cNvCxnSpPr/>
          <p:nvPr/>
        </p:nvCxnSpPr>
        <p:spPr>
          <a:xfrm>
            <a:off x="305731" y="2840198"/>
            <a:ext cx="1993328" cy="3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 descr="The crash shown in the participant log" title="Crash"/>
          <p:cNvSpPr txBox="1"/>
          <p:nvPr/>
        </p:nvSpPr>
        <p:spPr>
          <a:xfrm>
            <a:off x="949574" y="2836437"/>
            <a:ext cx="7056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Crash!</a:t>
            </a:r>
          </a:p>
        </p:txBody>
      </p:sp>
      <p:cxnSp>
        <p:nvCxnSpPr>
          <p:cNvPr id="28" name="Straight Connector 27" descr="The crash shown in the coordinator log" title="Coordinator Log Crash"/>
          <p:cNvCxnSpPr/>
          <p:nvPr/>
        </p:nvCxnSpPr>
        <p:spPr>
          <a:xfrm>
            <a:off x="4803431" y="2292099"/>
            <a:ext cx="1993328" cy="35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 descr="The crash shown in the coordinator log" title="Coordinator Log Crash"/>
          <p:cNvSpPr txBox="1"/>
          <p:nvPr/>
        </p:nvSpPr>
        <p:spPr>
          <a:xfrm>
            <a:off x="5447274" y="2288338"/>
            <a:ext cx="7056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Helvetica Neue" charset="0"/>
                <a:ea typeface="Helvetica Neue" charset="0"/>
                <a:cs typeface="Helvetica Neue" charset="0"/>
              </a:rPr>
              <a:t>Crash!</a:t>
            </a:r>
          </a:p>
        </p:txBody>
      </p:sp>
    </p:spTree>
    <p:extLst>
      <p:ext uri="{BB962C8B-B14F-4D97-AF65-F5344CB8AC3E}">
        <p14:creationId xmlns:p14="http://schemas.microsoft.com/office/powerpoint/2010/main" val="902611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Recovery: Think it through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when coordinator recovers?</a:t>
            </a:r>
          </a:p>
          <a:p>
            <a:pPr lvl="1"/>
            <a:r>
              <a:rPr lang="en-US" dirty="0"/>
              <a:t>With “commit” and “end”?</a:t>
            </a:r>
          </a:p>
          <a:p>
            <a:pPr lvl="1"/>
            <a:r>
              <a:rPr lang="en-US" dirty="0"/>
              <a:t>With just “commit”?</a:t>
            </a:r>
          </a:p>
          <a:p>
            <a:pPr lvl="1"/>
            <a:r>
              <a:rPr lang="en-US" dirty="0"/>
              <a:t>With “abort”?</a:t>
            </a:r>
          </a:p>
          <a:p>
            <a:r>
              <a:rPr lang="en-US" dirty="0"/>
              <a:t>What happens when participant recovers:</a:t>
            </a:r>
          </a:p>
          <a:p>
            <a:pPr lvl="1"/>
            <a:r>
              <a:rPr lang="en-US" dirty="0"/>
              <a:t>With no prepare/commit/abort?</a:t>
            </a:r>
          </a:p>
          <a:p>
            <a:pPr lvl="1"/>
            <a:r>
              <a:rPr lang="en-US" dirty="0"/>
              <a:t>With “prepare” and “commit”?</a:t>
            </a:r>
          </a:p>
          <a:p>
            <a:pPr lvl="1"/>
            <a:r>
              <a:rPr lang="en-US" dirty="0"/>
              <a:t>With just “prepare?</a:t>
            </a:r>
          </a:p>
          <a:p>
            <a:pPr lvl="1"/>
            <a:r>
              <a:rPr lang="en-US" dirty="0"/>
              <a:t>With “abort”?</a:t>
            </a:r>
          </a:p>
        </p:txBody>
      </p:sp>
      <p:sp>
        <p:nvSpPr>
          <p:cNvPr id="4" name="TextBox 3" descr="Commit iff coordinator logged a commit&#10;" title="Commit"/>
          <p:cNvSpPr txBox="1"/>
          <p:nvPr/>
        </p:nvSpPr>
        <p:spPr>
          <a:xfrm>
            <a:off x="6208123" y="1733550"/>
            <a:ext cx="2478677" cy="646331"/>
          </a:xfrm>
          <a:prstGeom prst="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Commit </a:t>
            </a:r>
            <a:r>
              <a:rPr lang="en-US" i="1" dirty="0" err="1">
                <a:solidFill>
                  <a:schemeClr val="tx2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iff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coordinator logged a commit</a:t>
            </a:r>
          </a:p>
        </p:txBody>
      </p:sp>
    </p:spTree>
    <p:extLst>
      <p:ext uri="{BB962C8B-B14F-4D97-AF65-F5344CB8AC3E}">
        <p14:creationId xmlns:p14="http://schemas.microsoft.com/office/powerpoint/2010/main" val="46092832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Recovery: Think it through, </a:t>
            </a:r>
            <a:r>
              <a:rPr lang="en-US" dirty="0" err="1"/>
              <a:t>cont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when coordinator recovers?</a:t>
            </a:r>
          </a:p>
          <a:p>
            <a:pPr lvl="1"/>
            <a:r>
              <a:rPr lang="en-US" dirty="0"/>
              <a:t>With “commit” and “end”? </a:t>
            </a:r>
            <a:r>
              <a:rPr lang="en-US" b="1" dirty="0"/>
              <a:t>Nothing</a:t>
            </a:r>
          </a:p>
          <a:p>
            <a:pPr lvl="1"/>
            <a:r>
              <a:rPr lang="en-US" dirty="0"/>
              <a:t>With just “commit”? </a:t>
            </a:r>
            <a:r>
              <a:rPr lang="en-US" b="1" dirty="0"/>
              <a:t>Rerun Phase 2!</a:t>
            </a:r>
          </a:p>
          <a:p>
            <a:pPr lvl="1"/>
            <a:r>
              <a:rPr lang="en-US" dirty="0"/>
              <a:t>With “abort”? </a:t>
            </a:r>
            <a:r>
              <a:rPr lang="en-US" b="1" dirty="0"/>
              <a:t>Nothing (Presumed Abort)</a:t>
            </a:r>
          </a:p>
          <a:p>
            <a:r>
              <a:rPr lang="en-US" dirty="0"/>
              <a:t>What happens when participant recovers:</a:t>
            </a:r>
          </a:p>
          <a:p>
            <a:pPr lvl="1"/>
            <a:r>
              <a:rPr lang="en-US" dirty="0"/>
              <a:t>With no prepare/commit/abort? </a:t>
            </a:r>
            <a:r>
              <a:rPr lang="en-US" b="1" dirty="0"/>
              <a:t>Nothing (Presumed Abort)</a:t>
            </a:r>
          </a:p>
          <a:p>
            <a:pPr lvl="1"/>
            <a:r>
              <a:rPr lang="en-US" dirty="0"/>
              <a:t>With “prepare” &amp; “commit”? </a:t>
            </a:r>
            <a:r>
              <a:rPr lang="en-US" b="1" dirty="0"/>
              <a:t>Send Ack to coordinator.</a:t>
            </a:r>
          </a:p>
          <a:p>
            <a:pPr lvl="1"/>
            <a:r>
              <a:rPr lang="en-US" dirty="0"/>
              <a:t>With just “prepare”?  </a:t>
            </a:r>
            <a:r>
              <a:rPr lang="en-US" b="1" dirty="0"/>
              <a:t>Send inquiry to Coordinator</a:t>
            </a:r>
          </a:p>
          <a:p>
            <a:pPr lvl="1"/>
            <a:r>
              <a:rPr lang="en-US" dirty="0"/>
              <a:t>With “abort”? </a:t>
            </a:r>
            <a:r>
              <a:rPr lang="en-US" b="1" dirty="0"/>
              <a:t>Nothing (Presumed Abort)</a:t>
            </a:r>
          </a:p>
        </p:txBody>
      </p:sp>
      <p:sp>
        <p:nvSpPr>
          <p:cNvPr id="7" name="TextBox 6" descr="Commit iff coordinator logged a commit&#10;" title="Commit">
            <a:extLst>
              <a:ext uri="{FF2B5EF4-FFF2-40B4-BE49-F238E27FC236}">
                <a16:creationId xmlns:a16="http://schemas.microsoft.com/office/drawing/2014/main" id="{346362C4-DEB0-134A-976D-15A444DC453E}"/>
              </a:ext>
            </a:extLst>
          </p:cNvPr>
          <p:cNvSpPr txBox="1"/>
          <p:nvPr/>
        </p:nvSpPr>
        <p:spPr>
          <a:xfrm>
            <a:off x="6208123" y="1733550"/>
            <a:ext cx="2478677" cy="646331"/>
          </a:xfrm>
          <a:prstGeom prst="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Commit </a:t>
            </a:r>
            <a:r>
              <a:rPr lang="en-US" i="1" dirty="0" err="1">
                <a:solidFill>
                  <a:schemeClr val="tx2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iff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coordinator logged a commit</a:t>
            </a:r>
          </a:p>
        </p:txBody>
      </p:sp>
    </p:spTree>
    <p:extLst>
      <p:ext uri="{BB962C8B-B14F-4D97-AF65-F5344CB8AC3E}">
        <p14:creationId xmlns:p14="http://schemas.microsoft.com/office/powerpoint/2010/main" val="11472795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2PC + 2PL (relationship between the two)</a:t>
            </a:r>
          </a:p>
        </p:txBody>
      </p:sp>
      <p:sp>
        <p:nvSpPr>
          <p:cNvPr id="7475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x-none" dirty="0"/>
              <a:t>Ensure point-to-point (between any pair of nodes) messages are densely ordered</a:t>
            </a:r>
          </a:p>
          <a:p>
            <a:pPr lvl="1"/>
            <a:r>
              <a:rPr lang="en-US" altLang="x-none" dirty="0"/>
              <a:t>1,2,3,4,5</a:t>
            </a:r>
            <a:r>
              <a:rPr lang="mr-IN" altLang="x-none" dirty="0"/>
              <a:t>…</a:t>
            </a:r>
            <a:endParaRPr lang="en-US" altLang="x-none" dirty="0"/>
          </a:p>
          <a:p>
            <a:pPr lvl="1"/>
            <a:r>
              <a:rPr lang="en-US" altLang="x-none" dirty="0"/>
              <a:t>Dense per (sender/receiver/XID)</a:t>
            </a:r>
          </a:p>
          <a:p>
            <a:pPr lvl="1"/>
            <a:r>
              <a:rPr lang="en-US" altLang="x-none" dirty="0"/>
              <a:t>Receiver can detect anything missing or out-of-order</a:t>
            </a:r>
          </a:p>
          <a:p>
            <a:pPr lvl="1"/>
            <a:r>
              <a:rPr lang="en-US" altLang="x-none" dirty="0"/>
              <a:t>Receiver buffers message k+1 until [1..k] received</a:t>
            </a:r>
          </a:p>
          <a:p>
            <a:r>
              <a:rPr lang="en-US" altLang="x-none" dirty="0"/>
              <a:t>Commit: </a:t>
            </a:r>
          </a:p>
          <a:p>
            <a:pPr lvl="1"/>
            <a:r>
              <a:rPr lang="en-US" altLang="x-none" dirty="0"/>
              <a:t>When a participant processes Commit request, it has all the locks it needs (because of the way messages are ordered)</a:t>
            </a:r>
          </a:p>
          <a:p>
            <a:pPr lvl="1"/>
            <a:r>
              <a:rPr lang="en-US" altLang="x-none" dirty="0"/>
              <a:t>Flush log records and drop locks atomically</a:t>
            </a:r>
          </a:p>
          <a:p>
            <a:r>
              <a:rPr lang="en-US" altLang="x-none" dirty="0"/>
              <a:t>Abort:  </a:t>
            </a:r>
          </a:p>
          <a:p>
            <a:pPr lvl="1"/>
            <a:r>
              <a:rPr lang="en-US" altLang="x-none" dirty="0"/>
              <a:t>Its safe to abort autonomously, locally: no cascade. (as it has received all the messages in needs already, due to order of messages)</a:t>
            </a:r>
          </a:p>
          <a:p>
            <a:pPr lvl="1"/>
            <a:r>
              <a:rPr lang="en-US" altLang="x-none" dirty="0"/>
              <a:t>Log appropriately to 2PC (presumed abort in our case)</a:t>
            </a:r>
          </a:p>
          <a:p>
            <a:pPr lvl="1"/>
            <a:r>
              <a:rPr lang="en-US" altLang="x-none" dirty="0"/>
              <a:t>Perform local Undo, drop locks atomically</a:t>
            </a:r>
          </a:p>
        </p:txBody>
      </p:sp>
    </p:spTree>
    <p:extLst>
      <p:ext uri="{BB962C8B-B14F-4D97-AF65-F5344CB8AC3E}">
        <p14:creationId xmlns:p14="http://schemas.microsoft.com/office/powerpoint/2010/main" val="13244686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Availability Concerns</a:t>
            </a:r>
          </a:p>
        </p:txBody>
      </p:sp>
      <p:sp>
        <p:nvSpPr>
          <p:cNvPr id="57346" name="Content Placeholder 2"/>
          <p:cNvSpPr>
            <a:spLocks noGrp="1"/>
          </p:cNvSpPr>
          <p:nvPr>
            <p:ph idx="1"/>
          </p:nvPr>
        </p:nvSpPr>
        <p:spPr>
          <a:xfrm>
            <a:off x="304800" y="1200151"/>
            <a:ext cx="8229600" cy="3394472"/>
          </a:xfrm>
        </p:spPr>
        <p:txBody>
          <a:bodyPr>
            <a:normAutofit fontScale="85000" lnSpcReduction="10000"/>
          </a:bodyPr>
          <a:lstStyle/>
          <a:p>
            <a:r>
              <a:rPr lang="en-US" altLang="x-none" dirty="0"/>
              <a:t>What happens while a node is down?</a:t>
            </a:r>
          </a:p>
          <a:p>
            <a:pPr lvl="1"/>
            <a:r>
              <a:rPr lang="en-US" altLang="x-none" dirty="0"/>
              <a:t>Other nodes may be in limbo, holding locks</a:t>
            </a:r>
          </a:p>
          <a:p>
            <a:pPr lvl="1"/>
            <a:r>
              <a:rPr lang="en-US" altLang="x-none" dirty="0"/>
              <a:t>So certain data is unavailable</a:t>
            </a:r>
          </a:p>
          <a:p>
            <a:pPr lvl="1"/>
            <a:r>
              <a:rPr lang="en-US" altLang="x-none" dirty="0"/>
              <a:t>This may be bad...</a:t>
            </a:r>
          </a:p>
          <a:p>
            <a:r>
              <a:rPr lang="en-US" altLang="x-none" dirty="0"/>
              <a:t>Dead Participants? (if coordinator do not hear its heart beat (signal)) Respawned by coordinator</a:t>
            </a:r>
          </a:p>
          <a:p>
            <a:pPr lvl="1"/>
            <a:r>
              <a:rPr lang="en-US" altLang="x-none" dirty="0"/>
              <a:t>Recover from log (on new hardware)</a:t>
            </a:r>
          </a:p>
          <a:p>
            <a:pPr lvl="1"/>
            <a:r>
              <a:rPr lang="en-US" altLang="x-none" dirty="0"/>
              <a:t>And if the old participant comes back from the dead, just ignore it and tell it to recycle itself</a:t>
            </a:r>
          </a:p>
          <a:p>
            <a:r>
              <a:rPr lang="en-US" altLang="x-none" dirty="0"/>
              <a:t>Dead Coordinator?</a:t>
            </a:r>
          </a:p>
          <a:p>
            <a:pPr lvl="1"/>
            <a:r>
              <a:rPr lang="en-US" altLang="x-none" dirty="0"/>
              <a:t>This is a problem!</a:t>
            </a:r>
          </a:p>
          <a:p>
            <a:pPr lvl="1"/>
            <a:r>
              <a:rPr lang="en-US" altLang="x-none" dirty="0"/>
              <a:t>3-Phase Commit was an early attempt to solve it (do not solve it)</a:t>
            </a:r>
          </a:p>
          <a:p>
            <a:pPr lvl="1"/>
            <a:r>
              <a:rPr lang="en-US" altLang="x-none" dirty="0" err="1"/>
              <a:t>Paxos</a:t>
            </a:r>
            <a:r>
              <a:rPr lang="en-US" altLang="x-none" dirty="0"/>
              <a:t> (1990s) Commit provides a more comprehensive solution</a:t>
            </a:r>
          </a:p>
          <a:p>
            <a:pPr lvl="2"/>
            <a:r>
              <a:rPr lang="en-US" altLang="x-none" dirty="0" err="1"/>
              <a:t>Gray+Lamport</a:t>
            </a:r>
            <a:r>
              <a:rPr lang="en-US" altLang="x-none" dirty="0"/>
              <a:t> paper! Out of scope for this class.</a:t>
            </a:r>
          </a:p>
        </p:txBody>
      </p:sp>
    </p:spTree>
    <p:extLst>
      <p:ext uri="{BB962C8B-B14F-4D97-AF65-F5344CB8AC3E}">
        <p14:creationId xmlns:p14="http://schemas.microsoft.com/office/powerpoint/2010/main" val="1726185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Summing Up</a:t>
            </a:r>
          </a:p>
        </p:txBody>
      </p:sp>
      <p:sp>
        <p:nvSpPr>
          <p:cNvPr id="16793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x-none" dirty="0"/>
              <a:t>Distributed Databases</a:t>
            </a:r>
          </a:p>
          <a:p>
            <a:pPr lvl="1"/>
            <a:r>
              <a:rPr lang="en-US" altLang="x-none" dirty="0"/>
              <a:t>A central aspect of Distributed Systems</a:t>
            </a:r>
          </a:p>
          <a:p>
            <a:r>
              <a:rPr lang="en-US" altLang="x-none" b="1" dirty="0"/>
              <a:t>Partitioning</a:t>
            </a:r>
            <a:r>
              <a:rPr lang="en-US" altLang="x-none" dirty="0"/>
              <a:t> provides Scale-Up</a:t>
            </a:r>
          </a:p>
          <a:p>
            <a:r>
              <a:rPr lang="en-US" altLang="x-none" dirty="0"/>
              <a:t>Can also partition lock tables and logs</a:t>
            </a:r>
          </a:p>
          <a:p>
            <a:r>
              <a:rPr lang="en-US" altLang="x-none" dirty="0"/>
              <a:t>But need to do some global coordination:</a:t>
            </a:r>
          </a:p>
          <a:p>
            <a:pPr lvl="1"/>
            <a:r>
              <a:rPr lang="en-US" altLang="x-none" dirty="0"/>
              <a:t>Deadlock detection: easy</a:t>
            </a:r>
          </a:p>
          <a:p>
            <a:pPr lvl="1"/>
            <a:r>
              <a:rPr lang="en-US" altLang="x-none" dirty="0"/>
              <a:t>Commit: trickier</a:t>
            </a:r>
          </a:p>
          <a:p>
            <a:r>
              <a:rPr lang="en-US" altLang="x-none" dirty="0"/>
              <a:t>Two-phase commit is a classic distributed consensus protocol</a:t>
            </a:r>
          </a:p>
          <a:p>
            <a:pPr lvl="1"/>
            <a:r>
              <a:rPr lang="en-US" altLang="x-none" dirty="0"/>
              <a:t>Logging/recovery aspects unique:</a:t>
            </a:r>
          </a:p>
          <a:p>
            <a:pPr lvl="2"/>
            <a:r>
              <a:rPr lang="en-US" altLang="x-none" dirty="0"/>
              <a:t> many distributed protocols gloss over</a:t>
            </a:r>
          </a:p>
          <a:p>
            <a:pPr lvl="1"/>
            <a:r>
              <a:rPr lang="en-US" altLang="x-none" dirty="0"/>
              <a:t>But 2PC is unavailable on any single failure</a:t>
            </a:r>
          </a:p>
          <a:p>
            <a:pPr lvl="1"/>
            <a:r>
              <a:rPr lang="en-US" altLang="x-none" dirty="0"/>
              <a:t>This is bad news for scale-up, </a:t>
            </a:r>
          </a:p>
          <a:p>
            <a:pPr lvl="2"/>
            <a:r>
              <a:rPr lang="en-US" altLang="x-none" dirty="0"/>
              <a:t>because odds of failure go up with #machines</a:t>
            </a:r>
          </a:p>
          <a:p>
            <a:pPr lvl="1"/>
            <a:r>
              <a:rPr lang="en-US" altLang="x-none" dirty="0" err="1"/>
              <a:t>Paxos</a:t>
            </a:r>
            <a:r>
              <a:rPr lang="en-US" altLang="x-none" dirty="0"/>
              <a:t> Commit (</a:t>
            </a:r>
            <a:r>
              <a:rPr lang="en-US" altLang="x-none" dirty="0" err="1"/>
              <a:t>Gray+Lamport</a:t>
            </a:r>
            <a:r>
              <a:rPr lang="en-US" altLang="x-none" dirty="0"/>
              <a:t>) addresses that problem</a:t>
            </a:r>
          </a:p>
        </p:txBody>
      </p:sp>
    </p:spTree>
    <p:extLst>
      <p:ext uri="{BB962C8B-B14F-4D97-AF65-F5344CB8AC3E}">
        <p14:creationId xmlns:p14="http://schemas.microsoft.com/office/powerpoint/2010/main" val="1167256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Distributed Concurrency Control</a:t>
            </a:r>
          </a:p>
        </p:txBody>
      </p:sp>
      <p:sp>
        <p:nvSpPr>
          <p:cNvPr id="696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Consider a shared-nothing distributed DBMS</a:t>
            </a:r>
          </a:p>
          <a:p>
            <a:r>
              <a:rPr lang="en-US" altLang="x-none" dirty="0"/>
              <a:t>For today, assume partitioning but no replication of data</a:t>
            </a:r>
          </a:p>
          <a:p>
            <a:r>
              <a:rPr lang="en-US" altLang="x-none" dirty="0"/>
              <a:t>Each transaction arrives at some node:</a:t>
            </a:r>
          </a:p>
          <a:p>
            <a:pPr lvl="1"/>
            <a:r>
              <a:rPr lang="en-US" altLang="x-none" dirty="0"/>
              <a:t>The “coordinator” for the transaction</a:t>
            </a:r>
          </a:p>
          <a:p>
            <a:endParaRPr lang="en-US" altLang="x-none" dirty="0"/>
          </a:p>
        </p:txBody>
      </p:sp>
      <p:grpSp>
        <p:nvGrpSpPr>
          <p:cNvPr id="3" name="Group 2" descr="5 databases, each has a shared nothing node. One of the nodes is the coordinator" title="Distrubited System"/>
          <p:cNvGrpSpPr/>
          <p:nvPr/>
        </p:nvGrpSpPr>
        <p:grpSpPr>
          <a:xfrm>
            <a:off x="909456" y="2971328"/>
            <a:ext cx="1086632" cy="515594"/>
            <a:chOff x="1260389" y="4053016"/>
            <a:chExt cx="1738433" cy="690717"/>
          </a:xfrm>
        </p:grpSpPr>
        <p:sp>
          <p:nvSpPr>
            <p:cNvPr id="104" name="TextBox 103"/>
            <p:cNvSpPr txBox="1"/>
            <p:nvPr/>
          </p:nvSpPr>
          <p:spPr>
            <a:xfrm>
              <a:off x="1260389" y="4053016"/>
              <a:ext cx="644212" cy="494777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  <a:latin typeface="Helvetica Neue" charset="0"/>
                  <a:ea typeface="Helvetica Neue" charset="0"/>
                  <a:cs typeface="Helvetica Neue" charset="0"/>
                </a:rPr>
                <a:t>T</a:t>
              </a:r>
              <a:r>
                <a:rPr lang="en-US" baseline="-25000" dirty="0">
                  <a:solidFill>
                    <a:schemeClr val="tx2"/>
                  </a:solidFill>
                  <a:latin typeface="Helvetica Neue" charset="0"/>
                  <a:ea typeface="Helvetica Neue" charset="0"/>
                  <a:cs typeface="Helvetica Neue" charset="0"/>
                </a:rPr>
                <a:t>1</a:t>
              </a:r>
            </a:p>
          </p:txBody>
        </p:sp>
        <p:cxnSp>
          <p:nvCxnSpPr>
            <p:cNvPr id="106" name="Straight Arrow Connector 105"/>
            <p:cNvCxnSpPr>
              <a:cxnSpLocks/>
              <a:stCxn id="104" idx="2"/>
            </p:cNvCxnSpPr>
            <p:nvPr/>
          </p:nvCxnSpPr>
          <p:spPr bwMode="auto">
            <a:xfrm>
              <a:off x="1582495" y="4547793"/>
              <a:ext cx="1416327" cy="195940"/>
            </a:xfrm>
            <a:prstGeom prst="straightConnector1">
              <a:avLst/>
            </a:prstGeom>
            <a:solidFill>
              <a:srgbClr val="3366FF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pic>
        <p:nvPicPr>
          <p:cNvPr id="12" name="Picture 11" descr="5 databases, each has a shared nothing node. One of the nodes is the coordinator" title="Distrubited System">
            <a:extLst>
              <a:ext uri="{FF2B5EF4-FFF2-40B4-BE49-F238E27FC236}">
                <a16:creationId xmlns:a16="http://schemas.microsoft.com/office/drawing/2014/main" id="{D47B5E2B-F955-2D4F-9A8B-42CF1F773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97387"/>
            <a:ext cx="660763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810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the Lock 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Typical design: Locks partitioned with the data</a:t>
            </a:r>
          </a:p>
          <a:p>
            <a:pPr lvl="1"/>
            <a:r>
              <a:rPr lang="en-US" altLang="x-none" dirty="0"/>
              <a:t>Independent: each node manages “its own” lock table</a:t>
            </a:r>
          </a:p>
          <a:p>
            <a:pPr lvl="1"/>
            <a:r>
              <a:rPr lang="en-US" altLang="x-none" dirty="0"/>
              <a:t>Works for objects that fit on one node (pages, tuples)</a:t>
            </a:r>
          </a:p>
          <a:p>
            <a:r>
              <a:rPr lang="en-US" altLang="x-none" dirty="0"/>
              <a:t>For coarser-grained locks (e.g. table) , assign a “home” node</a:t>
            </a:r>
          </a:p>
          <a:p>
            <a:pPr lvl="1"/>
            <a:r>
              <a:rPr lang="en-US" altLang="x-none" dirty="0"/>
              <a:t>Object being locked  (table, DB) exists across nodes</a:t>
            </a:r>
          </a:p>
        </p:txBody>
      </p:sp>
      <p:sp>
        <p:nvSpPr>
          <p:cNvPr id="51" name="TextBox 50" title="Reserves"/>
          <p:cNvSpPr txBox="1"/>
          <p:nvPr/>
        </p:nvSpPr>
        <p:spPr>
          <a:xfrm>
            <a:off x="4500820" y="3069327"/>
            <a:ext cx="10470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“Reserves”</a:t>
            </a:r>
          </a:p>
        </p:txBody>
      </p:sp>
      <p:sp>
        <p:nvSpPr>
          <p:cNvPr id="6" name="TextBox 5" title="Sailors"/>
          <p:cNvSpPr txBox="1"/>
          <p:nvPr/>
        </p:nvSpPr>
        <p:spPr>
          <a:xfrm>
            <a:off x="5273617" y="3390161"/>
            <a:ext cx="603517" cy="159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“Sailors”</a:t>
            </a:r>
          </a:p>
        </p:txBody>
      </p:sp>
      <p:sp>
        <p:nvSpPr>
          <p:cNvPr id="50" name="TextBox 49" title="Boats"/>
          <p:cNvSpPr txBox="1"/>
          <p:nvPr/>
        </p:nvSpPr>
        <p:spPr>
          <a:xfrm>
            <a:off x="3902553" y="3322044"/>
            <a:ext cx="551645" cy="1595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“Boats”</a:t>
            </a:r>
          </a:p>
        </p:txBody>
      </p:sp>
      <p:pic>
        <p:nvPicPr>
          <p:cNvPr id="65" name="Picture 64" descr="5 databases, each has a shared nothing node. One of the nodes is the coordinator" title="Distributed System">
            <a:extLst>
              <a:ext uri="{FF2B5EF4-FFF2-40B4-BE49-F238E27FC236}">
                <a16:creationId xmlns:a16="http://schemas.microsoft.com/office/drawing/2014/main" id="{16226F61-0DB3-724A-B8F7-60E74C974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3739980"/>
            <a:ext cx="4648200" cy="1134120"/>
          </a:xfrm>
          <a:prstGeom prst="rect">
            <a:avLst/>
          </a:prstGeom>
        </p:spPr>
      </p:pic>
      <p:grpSp>
        <p:nvGrpSpPr>
          <p:cNvPr id="81" name="Group 80" descr="One lock on each of the nodes in the diagram" title="Locks">
            <a:extLst>
              <a:ext uri="{FF2B5EF4-FFF2-40B4-BE49-F238E27FC236}">
                <a16:creationId xmlns:a16="http://schemas.microsoft.com/office/drawing/2014/main" id="{838190A1-BF64-BA41-B55E-99829EA38C20}"/>
              </a:ext>
            </a:extLst>
          </p:cNvPr>
          <p:cNvGrpSpPr/>
          <p:nvPr/>
        </p:nvGrpSpPr>
        <p:grpSpPr>
          <a:xfrm>
            <a:off x="2153378" y="4212648"/>
            <a:ext cx="255269" cy="188783"/>
            <a:chOff x="2582562" y="5511114"/>
            <a:chExt cx="222422" cy="222421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314085C6-BFB1-CB41-A92F-63770AEF535E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83" name="Picture 82" descr="One lock on each of the nodes in the diagram" title="Locks">
              <a:extLst>
                <a:ext uri="{FF2B5EF4-FFF2-40B4-BE49-F238E27FC236}">
                  <a16:creationId xmlns:a16="http://schemas.microsoft.com/office/drawing/2014/main" id="{931FF29F-6B2A-1F48-8A04-1E7245E4F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84" name="Group 83" descr="One lock on each of the nodes in the diagram" title="Locks">
            <a:extLst>
              <a:ext uri="{FF2B5EF4-FFF2-40B4-BE49-F238E27FC236}">
                <a16:creationId xmlns:a16="http://schemas.microsoft.com/office/drawing/2014/main" id="{64DC2382-D52A-014F-BD8E-08DB40C6A09C}"/>
              </a:ext>
            </a:extLst>
          </p:cNvPr>
          <p:cNvGrpSpPr/>
          <p:nvPr/>
        </p:nvGrpSpPr>
        <p:grpSpPr>
          <a:xfrm>
            <a:off x="2961502" y="4059916"/>
            <a:ext cx="255269" cy="188783"/>
            <a:chOff x="2582562" y="5511114"/>
            <a:chExt cx="222422" cy="222421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B2AD14B8-3E82-3D47-B38E-BE4F05DA6DB4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86" name="Picture 85" descr="One lock on each of the nodes in the diagram" title="Locks">
              <a:extLst>
                <a:ext uri="{FF2B5EF4-FFF2-40B4-BE49-F238E27FC236}">
                  <a16:creationId xmlns:a16="http://schemas.microsoft.com/office/drawing/2014/main" id="{475F5ED1-E885-A84C-9559-91952AD58E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87" name="Group 86" descr="One lock on each of the nodes in the diagram" title="Locks">
            <a:extLst>
              <a:ext uri="{FF2B5EF4-FFF2-40B4-BE49-F238E27FC236}">
                <a16:creationId xmlns:a16="http://schemas.microsoft.com/office/drawing/2014/main" id="{A2B05F8D-0B8C-F149-B415-7446F748AA86}"/>
              </a:ext>
            </a:extLst>
          </p:cNvPr>
          <p:cNvGrpSpPr/>
          <p:nvPr/>
        </p:nvGrpSpPr>
        <p:grpSpPr>
          <a:xfrm>
            <a:off x="3774918" y="3899937"/>
            <a:ext cx="255269" cy="188783"/>
            <a:chOff x="2582562" y="5511114"/>
            <a:chExt cx="222422" cy="222421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C0C07799-9F78-2646-AE2C-97BEBA2295DB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89" name="Picture 88" descr="One lock on each of the nodes in the diagram" title="Locks">
              <a:extLst>
                <a:ext uri="{FF2B5EF4-FFF2-40B4-BE49-F238E27FC236}">
                  <a16:creationId xmlns:a16="http://schemas.microsoft.com/office/drawing/2014/main" id="{30145015-8F82-714E-8744-58C9DDF7E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90" name="Group 89" descr="One lock on each of the nodes in the diagram" title="Locks">
            <a:extLst>
              <a:ext uri="{FF2B5EF4-FFF2-40B4-BE49-F238E27FC236}">
                <a16:creationId xmlns:a16="http://schemas.microsoft.com/office/drawing/2014/main" id="{058DD2A7-545F-674D-A253-B0574D0F4769}"/>
              </a:ext>
            </a:extLst>
          </p:cNvPr>
          <p:cNvGrpSpPr/>
          <p:nvPr/>
        </p:nvGrpSpPr>
        <p:grpSpPr>
          <a:xfrm>
            <a:off x="4604951" y="4057030"/>
            <a:ext cx="255269" cy="188783"/>
            <a:chOff x="2582562" y="5511114"/>
            <a:chExt cx="222422" cy="222421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57A2B4D1-23EA-9449-BAB4-3D9A326FBCFB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92" name="Picture 91" descr="One lock on each of the nodes in the diagram" title="Locks">
              <a:extLst>
                <a:ext uri="{FF2B5EF4-FFF2-40B4-BE49-F238E27FC236}">
                  <a16:creationId xmlns:a16="http://schemas.microsoft.com/office/drawing/2014/main" id="{31829586-55BA-6548-BB31-D2F8C5922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93" name="Group 92" descr="One lock on each of the nodes in the diagram" title="Locks">
            <a:extLst>
              <a:ext uri="{FF2B5EF4-FFF2-40B4-BE49-F238E27FC236}">
                <a16:creationId xmlns:a16="http://schemas.microsoft.com/office/drawing/2014/main" id="{7294D671-CCA7-F248-BA02-CC39B578ABDD}"/>
              </a:ext>
            </a:extLst>
          </p:cNvPr>
          <p:cNvGrpSpPr/>
          <p:nvPr/>
        </p:nvGrpSpPr>
        <p:grpSpPr>
          <a:xfrm>
            <a:off x="5447740" y="4237687"/>
            <a:ext cx="255269" cy="188783"/>
            <a:chOff x="2582562" y="5511114"/>
            <a:chExt cx="222422" cy="222421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EB32A40A-5918-1E4D-9794-AF7671AE89B9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95" name="Picture 94" descr="One lock on each of the nodes in the diagram" title="Locks">
              <a:extLst>
                <a:ext uri="{FF2B5EF4-FFF2-40B4-BE49-F238E27FC236}">
                  <a16:creationId xmlns:a16="http://schemas.microsoft.com/office/drawing/2014/main" id="{8B317F73-BDA0-3147-80D9-6B326D9153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3338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the Lock Table, Pt 2</a:t>
            </a:r>
          </a:p>
        </p:txBody>
      </p:sp>
      <p:pic>
        <p:nvPicPr>
          <p:cNvPr id="75" name="Picture 74" descr="5 databases, each has a shared nothing node. One of the nodes is the coordinator" title="Distributed System">
            <a:extLst>
              <a:ext uri="{FF2B5EF4-FFF2-40B4-BE49-F238E27FC236}">
                <a16:creationId xmlns:a16="http://schemas.microsoft.com/office/drawing/2014/main" id="{DD69E494-143D-054C-A02A-A34B4FF20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200151"/>
            <a:ext cx="4648200" cy="1134120"/>
          </a:xfrm>
          <a:prstGeom prst="rect">
            <a:avLst/>
          </a:prstGeom>
        </p:spPr>
      </p:pic>
      <p:sp>
        <p:nvSpPr>
          <p:cNvPr id="91" name="Freeform 90" descr="Data from Node to DB" title="Data">
            <a:extLst>
              <a:ext uri="{FF2B5EF4-FFF2-40B4-BE49-F238E27FC236}">
                <a16:creationId xmlns:a16="http://schemas.microsoft.com/office/drawing/2014/main" id="{BD481343-42EF-B747-92CD-0B9E924B281C}"/>
              </a:ext>
            </a:extLst>
          </p:cNvPr>
          <p:cNvSpPr/>
          <p:nvPr/>
        </p:nvSpPr>
        <p:spPr bwMode="auto">
          <a:xfrm>
            <a:off x="1143000" y="2062078"/>
            <a:ext cx="853823" cy="263065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  <a:gd name="connsiteX0" fmla="*/ 206855 w 749300"/>
              <a:gd name="connsiteY0" fmla="*/ 0 h 627289"/>
              <a:gd name="connsiteX1" fmla="*/ 0 w 749300"/>
              <a:gd name="connsiteY1" fmla="*/ 623056 h 627289"/>
              <a:gd name="connsiteX2" fmla="*/ 613833 w 749300"/>
              <a:gd name="connsiteY2" fmla="*/ 627289 h 627289"/>
              <a:gd name="connsiteX3" fmla="*/ 749300 w 749300"/>
              <a:gd name="connsiteY3" fmla="*/ 233589 h 627289"/>
              <a:gd name="connsiteX4" fmla="*/ 206855 w 749300"/>
              <a:gd name="connsiteY4" fmla="*/ 0 h 627289"/>
              <a:gd name="connsiteX0" fmla="*/ 206855 w 794029"/>
              <a:gd name="connsiteY0" fmla="*/ 0 h 627289"/>
              <a:gd name="connsiteX1" fmla="*/ 0 w 794029"/>
              <a:gd name="connsiteY1" fmla="*/ 623056 h 627289"/>
              <a:gd name="connsiteX2" fmla="*/ 613833 w 794029"/>
              <a:gd name="connsiteY2" fmla="*/ 627289 h 627289"/>
              <a:gd name="connsiteX3" fmla="*/ 794029 w 794029"/>
              <a:gd name="connsiteY3" fmla="*/ 14911 h 627289"/>
              <a:gd name="connsiteX4" fmla="*/ 206855 w 794029"/>
              <a:gd name="connsiteY4" fmla="*/ 0 h 627289"/>
              <a:gd name="connsiteX0" fmla="*/ 206855 w 794029"/>
              <a:gd name="connsiteY0" fmla="*/ 0 h 617350"/>
              <a:gd name="connsiteX1" fmla="*/ 0 w 794029"/>
              <a:gd name="connsiteY1" fmla="*/ 613117 h 617350"/>
              <a:gd name="connsiteX2" fmla="*/ 613833 w 794029"/>
              <a:gd name="connsiteY2" fmla="*/ 617350 h 617350"/>
              <a:gd name="connsiteX3" fmla="*/ 794029 w 794029"/>
              <a:gd name="connsiteY3" fmla="*/ 4972 h 617350"/>
              <a:gd name="connsiteX4" fmla="*/ 206855 w 794029"/>
              <a:gd name="connsiteY4" fmla="*/ 0 h 617350"/>
              <a:gd name="connsiteX0" fmla="*/ 206855 w 794029"/>
              <a:gd name="connsiteY0" fmla="*/ 4968 h 612378"/>
              <a:gd name="connsiteX1" fmla="*/ 0 w 794029"/>
              <a:gd name="connsiteY1" fmla="*/ 608145 h 612378"/>
              <a:gd name="connsiteX2" fmla="*/ 613833 w 794029"/>
              <a:gd name="connsiteY2" fmla="*/ 612378 h 612378"/>
              <a:gd name="connsiteX3" fmla="*/ 794029 w 794029"/>
              <a:gd name="connsiteY3" fmla="*/ 0 h 612378"/>
              <a:gd name="connsiteX4" fmla="*/ 206855 w 794029"/>
              <a:gd name="connsiteY4" fmla="*/ 4968 h 612378"/>
              <a:gd name="connsiteX0" fmla="*/ 206855 w 857362"/>
              <a:gd name="connsiteY0" fmla="*/ 4968 h 608145"/>
              <a:gd name="connsiteX1" fmla="*/ 0 w 857362"/>
              <a:gd name="connsiteY1" fmla="*/ 608145 h 608145"/>
              <a:gd name="connsiteX2" fmla="*/ 857362 w 857362"/>
              <a:gd name="connsiteY2" fmla="*/ 607408 h 608145"/>
              <a:gd name="connsiteX3" fmla="*/ 794029 w 857362"/>
              <a:gd name="connsiteY3" fmla="*/ 0 h 608145"/>
              <a:gd name="connsiteX4" fmla="*/ 206855 w 857362"/>
              <a:gd name="connsiteY4" fmla="*/ 4968 h 608145"/>
              <a:gd name="connsiteX0" fmla="*/ 186976 w 857362"/>
              <a:gd name="connsiteY0" fmla="*/ 9937 h 608145"/>
              <a:gd name="connsiteX1" fmla="*/ 0 w 857362"/>
              <a:gd name="connsiteY1" fmla="*/ 608145 h 608145"/>
              <a:gd name="connsiteX2" fmla="*/ 857362 w 857362"/>
              <a:gd name="connsiteY2" fmla="*/ 607408 h 608145"/>
              <a:gd name="connsiteX3" fmla="*/ 794029 w 857362"/>
              <a:gd name="connsiteY3" fmla="*/ 0 h 608145"/>
              <a:gd name="connsiteX4" fmla="*/ 186976 w 857362"/>
              <a:gd name="connsiteY4" fmla="*/ 9937 h 608145"/>
              <a:gd name="connsiteX0" fmla="*/ 194268 w 857362"/>
              <a:gd name="connsiteY0" fmla="*/ 0 h 620085"/>
              <a:gd name="connsiteX1" fmla="*/ 0 w 857362"/>
              <a:gd name="connsiteY1" fmla="*/ 620085 h 620085"/>
              <a:gd name="connsiteX2" fmla="*/ 857362 w 857362"/>
              <a:gd name="connsiteY2" fmla="*/ 619348 h 620085"/>
              <a:gd name="connsiteX3" fmla="*/ 794029 w 857362"/>
              <a:gd name="connsiteY3" fmla="*/ 11940 h 620085"/>
              <a:gd name="connsiteX4" fmla="*/ 194268 w 857362"/>
              <a:gd name="connsiteY4" fmla="*/ 0 h 620085"/>
              <a:gd name="connsiteX0" fmla="*/ 194268 w 857362"/>
              <a:gd name="connsiteY0" fmla="*/ 0 h 620085"/>
              <a:gd name="connsiteX1" fmla="*/ 0 w 857362"/>
              <a:gd name="connsiteY1" fmla="*/ 620085 h 620085"/>
              <a:gd name="connsiteX2" fmla="*/ 857362 w 857362"/>
              <a:gd name="connsiteY2" fmla="*/ 619348 h 620085"/>
              <a:gd name="connsiteX3" fmla="*/ 794029 w 857362"/>
              <a:gd name="connsiteY3" fmla="*/ 4649 h 620085"/>
              <a:gd name="connsiteX4" fmla="*/ 194268 w 857362"/>
              <a:gd name="connsiteY4" fmla="*/ 0 h 620085"/>
              <a:gd name="connsiteX0" fmla="*/ 8321 w 857362"/>
              <a:gd name="connsiteY0" fmla="*/ 363598 h 615436"/>
              <a:gd name="connsiteX1" fmla="*/ 0 w 857362"/>
              <a:gd name="connsiteY1" fmla="*/ 615436 h 615436"/>
              <a:gd name="connsiteX2" fmla="*/ 857362 w 857362"/>
              <a:gd name="connsiteY2" fmla="*/ 614699 h 615436"/>
              <a:gd name="connsiteX3" fmla="*/ 794029 w 857362"/>
              <a:gd name="connsiteY3" fmla="*/ 0 h 615436"/>
              <a:gd name="connsiteX4" fmla="*/ 8321 w 857362"/>
              <a:gd name="connsiteY4" fmla="*/ 363598 h 615436"/>
              <a:gd name="connsiteX0" fmla="*/ 8321 w 794029"/>
              <a:gd name="connsiteY0" fmla="*/ 363598 h 643867"/>
              <a:gd name="connsiteX1" fmla="*/ 0 w 794029"/>
              <a:gd name="connsiteY1" fmla="*/ 615436 h 643867"/>
              <a:gd name="connsiteX2" fmla="*/ 660478 w 794029"/>
              <a:gd name="connsiteY2" fmla="*/ 643867 h 643867"/>
              <a:gd name="connsiteX3" fmla="*/ 794029 w 794029"/>
              <a:gd name="connsiteY3" fmla="*/ 0 h 643867"/>
              <a:gd name="connsiteX4" fmla="*/ 8321 w 794029"/>
              <a:gd name="connsiteY4" fmla="*/ 363598 h 643867"/>
              <a:gd name="connsiteX0" fmla="*/ 8321 w 1107586"/>
              <a:gd name="connsiteY0" fmla="*/ 60980 h 341249"/>
              <a:gd name="connsiteX1" fmla="*/ 0 w 1107586"/>
              <a:gd name="connsiteY1" fmla="*/ 312818 h 341249"/>
              <a:gd name="connsiteX2" fmla="*/ 660478 w 1107586"/>
              <a:gd name="connsiteY2" fmla="*/ 341249 h 341249"/>
              <a:gd name="connsiteX3" fmla="*/ 1107586 w 1107586"/>
              <a:gd name="connsiteY3" fmla="*/ 0 h 341249"/>
              <a:gd name="connsiteX4" fmla="*/ 8321 w 1107586"/>
              <a:gd name="connsiteY4" fmla="*/ 60980 h 341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7586" h="341249">
                <a:moveTo>
                  <a:pt x="8321" y="60980"/>
                </a:moveTo>
                <a:lnTo>
                  <a:pt x="0" y="312818"/>
                </a:lnTo>
                <a:lnTo>
                  <a:pt x="660478" y="341249"/>
                </a:lnTo>
                <a:lnTo>
                  <a:pt x="1107586" y="0"/>
                </a:lnTo>
                <a:lnTo>
                  <a:pt x="8321" y="6098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92" name="Freeform 91" title="Reserves">
            <a:extLst>
              <a:ext uri="{FF2B5EF4-FFF2-40B4-BE49-F238E27FC236}">
                <a16:creationId xmlns:a16="http://schemas.microsoft.com/office/drawing/2014/main" id="{C233AD87-62EC-6A4E-ABEE-34D070300B71}"/>
              </a:ext>
            </a:extLst>
          </p:cNvPr>
          <p:cNvSpPr/>
          <p:nvPr/>
        </p:nvSpPr>
        <p:spPr bwMode="auto">
          <a:xfrm flipH="1" flipV="1">
            <a:off x="5658518" y="2116259"/>
            <a:ext cx="962645" cy="257444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  <a:gd name="connsiteX0" fmla="*/ 206855 w 749300"/>
              <a:gd name="connsiteY0" fmla="*/ 0 h 627289"/>
              <a:gd name="connsiteX1" fmla="*/ 0 w 749300"/>
              <a:gd name="connsiteY1" fmla="*/ 623056 h 627289"/>
              <a:gd name="connsiteX2" fmla="*/ 613833 w 749300"/>
              <a:gd name="connsiteY2" fmla="*/ 627289 h 627289"/>
              <a:gd name="connsiteX3" fmla="*/ 749300 w 749300"/>
              <a:gd name="connsiteY3" fmla="*/ 233589 h 627289"/>
              <a:gd name="connsiteX4" fmla="*/ 206855 w 749300"/>
              <a:gd name="connsiteY4" fmla="*/ 0 h 627289"/>
              <a:gd name="connsiteX0" fmla="*/ 206855 w 794029"/>
              <a:gd name="connsiteY0" fmla="*/ 0 h 627289"/>
              <a:gd name="connsiteX1" fmla="*/ 0 w 794029"/>
              <a:gd name="connsiteY1" fmla="*/ 623056 h 627289"/>
              <a:gd name="connsiteX2" fmla="*/ 613833 w 794029"/>
              <a:gd name="connsiteY2" fmla="*/ 627289 h 627289"/>
              <a:gd name="connsiteX3" fmla="*/ 794029 w 794029"/>
              <a:gd name="connsiteY3" fmla="*/ 14911 h 627289"/>
              <a:gd name="connsiteX4" fmla="*/ 206855 w 794029"/>
              <a:gd name="connsiteY4" fmla="*/ 0 h 627289"/>
              <a:gd name="connsiteX0" fmla="*/ 206855 w 794029"/>
              <a:gd name="connsiteY0" fmla="*/ 0 h 617350"/>
              <a:gd name="connsiteX1" fmla="*/ 0 w 794029"/>
              <a:gd name="connsiteY1" fmla="*/ 613117 h 617350"/>
              <a:gd name="connsiteX2" fmla="*/ 613833 w 794029"/>
              <a:gd name="connsiteY2" fmla="*/ 617350 h 617350"/>
              <a:gd name="connsiteX3" fmla="*/ 794029 w 794029"/>
              <a:gd name="connsiteY3" fmla="*/ 4972 h 617350"/>
              <a:gd name="connsiteX4" fmla="*/ 206855 w 794029"/>
              <a:gd name="connsiteY4" fmla="*/ 0 h 617350"/>
              <a:gd name="connsiteX0" fmla="*/ 206855 w 794029"/>
              <a:gd name="connsiteY0" fmla="*/ 4968 h 612378"/>
              <a:gd name="connsiteX1" fmla="*/ 0 w 794029"/>
              <a:gd name="connsiteY1" fmla="*/ 608145 h 612378"/>
              <a:gd name="connsiteX2" fmla="*/ 613833 w 794029"/>
              <a:gd name="connsiteY2" fmla="*/ 612378 h 612378"/>
              <a:gd name="connsiteX3" fmla="*/ 794029 w 794029"/>
              <a:gd name="connsiteY3" fmla="*/ 0 h 612378"/>
              <a:gd name="connsiteX4" fmla="*/ 206855 w 794029"/>
              <a:gd name="connsiteY4" fmla="*/ 4968 h 612378"/>
              <a:gd name="connsiteX0" fmla="*/ 206855 w 857362"/>
              <a:gd name="connsiteY0" fmla="*/ 4968 h 608145"/>
              <a:gd name="connsiteX1" fmla="*/ 0 w 857362"/>
              <a:gd name="connsiteY1" fmla="*/ 608145 h 608145"/>
              <a:gd name="connsiteX2" fmla="*/ 857362 w 857362"/>
              <a:gd name="connsiteY2" fmla="*/ 607408 h 608145"/>
              <a:gd name="connsiteX3" fmla="*/ 794029 w 857362"/>
              <a:gd name="connsiteY3" fmla="*/ 0 h 608145"/>
              <a:gd name="connsiteX4" fmla="*/ 206855 w 857362"/>
              <a:gd name="connsiteY4" fmla="*/ 4968 h 608145"/>
              <a:gd name="connsiteX0" fmla="*/ 186976 w 857362"/>
              <a:gd name="connsiteY0" fmla="*/ 9937 h 608145"/>
              <a:gd name="connsiteX1" fmla="*/ 0 w 857362"/>
              <a:gd name="connsiteY1" fmla="*/ 608145 h 608145"/>
              <a:gd name="connsiteX2" fmla="*/ 857362 w 857362"/>
              <a:gd name="connsiteY2" fmla="*/ 607408 h 608145"/>
              <a:gd name="connsiteX3" fmla="*/ 794029 w 857362"/>
              <a:gd name="connsiteY3" fmla="*/ 0 h 608145"/>
              <a:gd name="connsiteX4" fmla="*/ 186976 w 857362"/>
              <a:gd name="connsiteY4" fmla="*/ 9937 h 608145"/>
              <a:gd name="connsiteX0" fmla="*/ 194268 w 857362"/>
              <a:gd name="connsiteY0" fmla="*/ 0 h 620085"/>
              <a:gd name="connsiteX1" fmla="*/ 0 w 857362"/>
              <a:gd name="connsiteY1" fmla="*/ 620085 h 620085"/>
              <a:gd name="connsiteX2" fmla="*/ 857362 w 857362"/>
              <a:gd name="connsiteY2" fmla="*/ 619348 h 620085"/>
              <a:gd name="connsiteX3" fmla="*/ 794029 w 857362"/>
              <a:gd name="connsiteY3" fmla="*/ 11940 h 620085"/>
              <a:gd name="connsiteX4" fmla="*/ 194268 w 857362"/>
              <a:gd name="connsiteY4" fmla="*/ 0 h 620085"/>
              <a:gd name="connsiteX0" fmla="*/ 194268 w 857362"/>
              <a:gd name="connsiteY0" fmla="*/ 0 h 620085"/>
              <a:gd name="connsiteX1" fmla="*/ 0 w 857362"/>
              <a:gd name="connsiteY1" fmla="*/ 620085 h 620085"/>
              <a:gd name="connsiteX2" fmla="*/ 857362 w 857362"/>
              <a:gd name="connsiteY2" fmla="*/ 619348 h 620085"/>
              <a:gd name="connsiteX3" fmla="*/ 794029 w 857362"/>
              <a:gd name="connsiteY3" fmla="*/ 4649 h 620085"/>
              <a:gd name="connsiteX4" fmla="*/ 194268 w 857362"/>
              <a:gd name="connsiteY4" fmla="*/ 0 h 620085"/>
              <a:gd name="connsiteX0" fmla="*/ 8321 w 857362"/>
              <a:gd name="connsiteY0" fmla="*/ 363598 h 615436"/>
              <a:gd name="connsiteX1" fmla="*/ 0 w 857362"/>
              <a:gd name="connsiteY1" fmla="*/ 615436 h 615436"/>
              <a:gd name="connsiteX2" fmla="*/ 857362 w 857362"/>
              <a:gd name="connsiteY2" fmla="*/ 614699 h 615436"/>
              <a:gd name="connsiteX3" fmla="*/ 794029 w 857362"/>
              <a:gd name="connsiteY3" fmla="*/ 0 h 615436"/>
              <a:gd name="connsiteX4" fmla="*/ 8321 w 857362"/>
              <a:gd name="connsiteY4" fmla="*/ 363598 h 615436"/>
              <a:gd name="connsiteX0" fmla="*/ 8321 w 794029"/>
              <a:gd name="connsiteY0" fmla="*/ 363598 h 643867"/>
              <a:gd name="connsiteX1" fmla="*/ 0 w 794029"/>
              <a:gd name="connsiteY1" fmla="*/ 615436 h 643867"/>
              <a:gd name="connsiteX2" fmla="*/ 660478 w 794029"/>
              <a:gd name="connsiteY2" fmla="*/ 643867 h 643867"/>
              <a:gd name="connsiteX3" fmla="*/ 794029 w 794029"/>
              <a:gd name="connsiteY3" fmla="*/ 0 h 643867"/>
              <a:gd name="connsiteX4" fmla="*/ 8321 w 794029"/>
              <a:gd name="connsiteY4" fmla="*/ 363598 h 643867"/>
              <a:gd name="connsiteX0" fmla="*/ 8321 w 1107586"/>
              <a:gd name="connsiteY0" fmla="*/ 60980 h 341249"/>
              <a:gd name="connsiteX1" fmla="*/ 0 w 1107586"/>
              <a:gd name="connsiteY1" fmla="*/ 312818 h 341249"/>
              <a:gd name="connsiteX2" fmla="*/ 660478 w 1107586"/>
              <a:gd name="connsiteY2" fmla="*/ 341249 h 341249"/>
              <a:gd name="connsiteX3" fmla="*/ 1107586 w 1107586"/>
              <a:gd name="connsiteY3" fmla="*/ 0 h 341249"/>
              <a:gd name="connsiteX4" fmla="*/ 8321 w 1107586"/>
              <a:gd name="connsiteY4" fmla="*/ 60980 h 341249"/>
              <a:gd name="connsiteX0" fmla="*/ 0 w 1248751"/>
              <a:gd name="connsiteY0" fmla="*/ 13582 h 341249"/>
              <a:gd name="connsiteX1" fmla="*/ 141165 w 1248751"/>
              <a:gd name="connsiteY1" fmla="*/ 312818 h 341249"/>
              <a:gd name="connsiteX2" fmla="*/ 801643 w 1248751"/>
              <a:gd name="connsiteY2" fmla="*/ 341249 h 341249"/>
              <a:gd name="connsiteX3" fmla="*/ 1248751 w 1248751"/>
              <a:gd name="connsiteY3" fmla="*/ 0 h 341249"/>
              <a:gd name="connsiteX4" fmla="*/ 0 w 1248751"/>
              <a:gd name="connsiteY4" fmla="*/ 13582 h 341249"/>
              <a:gd name="connsiteX0" fmla="*/ 8321 w 1257072"/>
              <a:gd name="connsiteY0" fmla="*/ 13582 h 341249"/>
              <a:gd name="connsiteX1" fmla="*/ 0 w 1257072"/>
              <a:gd name="connsiteY1" fmla="*/ 305526 h 341249"/>
              <a:gd name="connsiteX2" fmla="*/ 809964 w 1257072"/>
              <a:gd name="connsiteY2" fmla="*/ 341249 h 341249"/>
              <a:gd name="connsiteX3" fmla="*/ 1257072 w 1257072"/>
              <a:gd name="connsiteY3" fmla="*/ 0 h 341249"/>
              <a:gd name="connsiteX4" fmla="*/ 8321 w 1257072"/>
              <a:gd name="connsiteY4" fmla="*/ 13582 h 341249"/>
              <a:gd name="connsiteX0" fmla="*/ 8321 w 1257072"/>
              <a:gd name="connsiteY0" fmla="*/ 13582 h 333957"/>
              <a:gd name="connsiteX1" fmla="*/ 0 w 1257072"/>
              <a:gd name="connsiteY1" fmla="*/ 305526 h 333957"/>
              <a:gd name="connsiteX2" fmla="*/ 1127167 w 1257072"/>
              <a:gd name="connsiteY2" fmla="*/ 333957 h 333957"/>
              <a:gd name="connsiteX3" fmla="*/ 1257072 w 1257072"/>
              <a:gd name="connsiteY3" fmla="*/ 0 h 333957"/>
              <a:gd name="connsiteX4" fmla="*/ 8321 w 1257072"/>
              <a:gd name="connsiteY4" fmla="*/ 13582 h 333957"/>
              <a:gd name="connsiteX0" fmla="*/ 0 w 1248751"/>
              <a:gd name="connsiteY0" fmla="*/ 13582 h 333957"/>
              <a:gd name="connsiteX1" fmla="*/ 6264 w 1248751"/>
              <a:gd name="connsiteY1" fmla="*/ 331048 h 333957"/>
              <a:gd name="connsiteX2" fmla="*/ 1118846 w 1248751"/>
              <a:gd name="connsiteY2" fmla="*/ 333957 h 333957"/>
              <a:gd name="connsiteX3" fmla="*/ 1248751 w 1248751"/>
              <a:gd name="connsiteY3" fmla="*/ 0 h 333957"/>
              <a:gd name="connsiteX4" fmla="*/ 0 w 1248751"/>
              <a:gd name="connsiteY4" fmla="*/ 13582 h 333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8751" h="333957">
                <a:moveTo>
                  <a:pt x="0" y="13582"/>
                </a:moveTo>
                <a:lnTo>
                  <a:pt x="6264" y="331048"/>
                </a:lnTo>
                <a:lnTo>
                  <a:pt x="1118846" y="333957"/>
                </a:lnTo>
                <a:lnTo>
                  <a:pt x="1248751" y="0"/>
                </a:lnTo>
                <a:lnTo>
                  <a:pt x="0" y="13582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93" name="Freeform 92" descr="Data from Node to DB" title="Data">
            <a:extLst>
              <a:ext uri="{FF2B5EF4-FFF2-40B4-BE49-F238E27FC236}">
                <a16:creationId xmlns:a16="http://schemas.microsoft.com/office/drawing/2014/main" id="{0B292EF2-C229-C342-B294-AC25773ECF12}"/>
              </a:ext>
            </a:extLst>
          </p:cNvPr>
          <p:cNvSpPr/>
          <p:nvPr/>
        </p:nvSpPr>
        <p:spPr bwMode="auto">
          <a:xfrm>
            <a:off x="1948924" y="1886641"/>
            <a:ext cx="577625" cy="158325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94" name="Freeform 93" descr="Data from Node to DB" title="Data">
            <a:extLst>
              <a:ext uri="{FF2B5EF4-FFF2-40B4-BE49-F238E27FC236}">
                <a16:creationId xmlns:a16="http://schemas.microsoft.com/office/drawing/2014/main" id="{33E31776-E8DD-0E4E-8505-6BF699C89F7D}"/>
              </a:ext>
            </a:extLst>
          </p:cNvPr>
          <p:cNvSpPr/>
          <p:nvPr/>
        </p:nvSpPr>
        <p:spPr bwMode="auto">
          <a:xfrm>
            <a:off x="2720527" y="1724042"/>
            <a:ext cx="577625" cy="138671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95" name="Freeform 94" descr="Data from Node to DB" title="Data">
            <a:extLst>
              <a:ext uri="{FF2B5EF4-FFF2-40B4-BE49-F238E27FC236}">
                <a16:creationId xmlns:a16="http://schemas.microsoft.com/office/drawing/2014/main" id="{23F3EF54-936A-504A-A4DD-BC999285AC9B}"/>
              </a:ext>
            </a:extLst>
          </p:cNvPr>
          <p:cNvSpPr/>
          <p:nvPr/>
        </p:nvSpPr>
        <p:spPr bwMode="auto">
          <a:xfrm>
            <a:off x="3551647" y="1582807"/>
            <a:ext cx="577625" cy="115051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96" name="Freeform 95" descr="Data from Node to DB" title="Data">
            <a:extLst>
              <a:ext uri="{FF2B5EF4-FFF2-40B4-BE49-F238E27FC236}">
                <a16:creationId xmlns:a16="http://schemas.microsoft.com/office/drawing/2014/main" id="{D8BD3A86-2CC8-6C4A-9042-F382169BED34}"/>
              </a:ext>
            </a:extLst>
          </p:cNvPr>
          <p:cNvSpPr/>
          <p:nvPr/>
        </p:nvSpPr>
        <p:spPr bwMode="auto">
          <a:xfrm>
            <a:off x="4324724" y="1725392"/>
            <a:ext cx="577625" cy="154063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97" name="Freeform 96" descr="Data from Node to DB" title="Data">
            <a:extLst>
              <a:ext uri="{FF2B5EF4-FFF2-40B4-BE49-F238E27FC236}">
                <a16:creationId xmlns:a16="http://schemas.microsoft.com/office/drawing/2014/main" id="{D73C061A-F00E-9347-BDA9-7A64201C5E45}"/>
              </a:ext>
            </a:extLst>
          </p:cNvPr>
          <p:cNvSpPr/>
          <p:nvPr/>
        </p:nvSpPr>
        <p:spPr bwMode="auto">
          <a:xfrm>
            <a:off x="5174586" y="1912984"/>
            <a:ext cx="577625" cy="99058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98" name="Freeform 97" descr="Data from Node to DB" title="Data">
            <a:extLst>
              <a:ext uri="{FF2B5EF4-FFF2-40B4-BE49-F238E27FC236}">
                <a16:creationId xmlns:a16="http://schemas.microsoft.com/office/drawing/2014/main" id="{FAF58C82-12E6-BA43-9EAB-CD41AEA39745}"/>
              </a:ext>
            </a:extLst>
          </p:cNvPr>
          <p:cNvSpPr/>
          <p:nvPr/>
        </p:nvSpPr>
        <p:spPr bwMode="auto">
          <a:xfrm>
            <a:off x="3440834" y="1908182"/>
            <a:ext cx="660929" cy="478016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  <a:gd name="connsiteX0" fmla="*/ 206855 w 749300"/>
              <a:gd name="connsiteY0" fmla="*/ 0 h 627289"/>
              <a:gd name="connsiteX1" fmla="*/ 0 w 749300"/>
              <a:gd name="connsiteY1" fmla="*/ 623056 h 627289"/>
              <a:gd name="connsiteX2" fmla="*/ 613833 w 749300"/>
              <a:gd name="connsiteY2" fmla="*/ 627289 h 627289"/>
              <a:gd name="connsiteX3" fmla="*/ 749300 w 749300"/>
              <a:gd name="connsiteY3" fmla="*/ 233589 h 627289"/>
              <a:gd name="connsiteX4" fmla="*/ 206855 w 749300"/>
              <a:gd name="connsiteY4" fmla="*/ 0 h 627289"/>
              <a:gd name="connsiteX0" fmla="*/ 206855 w 794029"/>
              <a:gd name="connsiteY0" fmla="*/ 0 h 627289"/>
              <a:gd name="connsiteX1" fmla="*/ 0 w 794029"/>
              <a:gd name="connsiteY1" fmla="*/ 623056 h 627289"/>
              <a:gd name="connsiteX2" fmla="*/ 613833 w 794029"/>
              <a:gd name="connsiteY2" fmla="*/ 627289 h 627289"/>
              <a:gd name="connsiteX3" fmla="*/ 794029 w 794029"/>
              <a:gd name="connsiteY3" fmla="*/ 14911 h 627289"/>
              <a:gd name="connsiteX4" fmla="*/ 206855 w 794029"/>
              <a:gd name="connsiteY4" fmla="*/ 0 h 627289"/>
              <a:gd name="connsiteX0" fmla="*/ 206855 w 794029"/>
              <a:gd name="connsiteY0" fmla="*/ 0 h 617350"/>
              <a:gd name="connsiteX1" fmla="*/ 0 w 794029"/>
              <a:gd name="connsiteY1" fmla="*/ 613117 h 617350"/>
              <a:gd name="connsiteX2" fmla="*/ 613833 w 794029"/>
              <a:gd name="connsiteY2" fmla="*/ 617350 h 617350"/>
              <a:gd name="connsiteX3" fmla="*/ 794029 w 794029"/>
              <a:gd name="connsiteY3" fmla="*/ 4972 h 617350"/>
              <a:gd name="connsiteX4" fmla="*/ 206855 w 794029"/>
              <a:gd name="connsiteY4" fmla="*/ 0 h 617350"/>
              <a:gd name="connsiteX0" fmla="*/ 206855 w 794029"/>
              <a:gd name="connsiteY0" fmla="*/ 4968 h 612378"/>
              <a:gd name="connsiteX1" fmla="*/ 0 w 794029"/>
              <a:gd name="connsiteY1" fmla="*/ 608145 h 612378"/>
              <a:gd name="connsiteX2" fmla="*/ 613833 w 794029"/>
              <a:gd name="connsiteY2" fmla="*/ 612378 h 612378"/>
              <a:gd name="connsiteX3" fmla="*/ 794029 w 794029"/>
              <a:gd name="connsiteY3" fmla="*/ 0 h 612378"/>
              <a:gd name="connsiteX4" fmla="*/ 206855 w 794029"/>
              <a:gd name="connsiteY4" fmla="*/ 4968 h 612378"/>
              <a:gd name="connsiteX0" fmla="*/ 206855 w 857362"/>
              <a:gd name="connsiteY0" fmla="*/ 4968 h 608145"/>
              <a:gd name="connsiteX1" fmla="*/ 0 w 857362"/>
              <a:gd name="connsiteY1" fmla="*/ 608145 h 608145"/>
              <a:gd name="connsiteX2" fmla="*/ 857362 w 857362"/>
              <a:gd name="connsiteY2" fmla="*/ 607408 h 608145"/>
              <a:gd name="connsiteX3" fmla="*/ 794029 w 857362"/>
              <a:gd name="connsiteY3" fmla="*/ 0 h 608145"/>
              <a:gd name="connsiteX4" fmla="*/ 206855 w 857362"/>
              <a:gd name="connsiteY4" fmla="*/ 4968 h 608145"/>
              <a:gd name="connsiteX0" fmla="*/ 186976 w 857362"/>
              <a:gd name="connsiteY0" fmla="*/ 9937 h 608145"/>
              <a:gd name="connsiteX1" fmla="*/ 0 w 857362"/>
              <a:gd name="connsiteY1" fmla="*/ 608145 h 608145"/>
              <a:gd name="connsiteX2" fmla="*/ 857362 w 857362"/>
              <a:gd name="connsiteY2" fmla="*/ 607408 h 608145"/>
              <a:gd name="connsiteX3" fmla="*/ 794029 w 857362"/>
              <a:gd name="connsiteY3" fmla="*/ 0 h 608145"/>
              <a:gd name="connsiteX4" fmla="*/ 186976 w 857362"/>
              <a:gd name="connsiteY4" fmla="*/ 9937 h 608145"/>
              <a:gd name="connsiteX0" fmla="*/ 194268 w 857362"/>
              <a:gd name="connsiteY0" fmla="*/ 0 h 620085"/>
              <a:gd name="connsiteX1" fmla="*/ 0 w 857362"/>
              <a:gd name="connsiteY1" fmla="*/ 620085 h 620085"/>
              <a:gd name="connsiteX2" fmla="*/ 857362 w 857362"/>
              <a:gd name="connsiteY2" fmla="*/ 619348 h 620085"/>
              <a:gd name="connsiteX3" fmla="*/ 794029 w 857362"/>
              <a:gd name="connsiteY3" fmla="*/ 11940 h 620085"/>
              <a:gd name="connsiteX4" fmla="*/ 194268 w 857362"/>
              <a:gd name="connsiteY4" fmla="*/ 0 h 620085"/>
              <a:gd name="connsiteX0" fmla="*/ 194268 w 857362"/>
              <a:gd name="connsiteY0" fmla="*/ 0 h 620085"/>
              <a:gd name="connsiteX1" fmla="*/ 0 w 857362"/>
              <a:gd name="connsiteY1" fmla="*/ 620085 h 620085"/>
              <a:gd name="connsiteX2" fmla="*/ 857362 w 857362"/>
              <a:gd name="connsiteY2" fmla="*/ 619348 h 620085"/>
              <a:gd name="connsiteX3" fmla="*/ 794029 w 857362"/>
              <a:gd name="connsiteY3" fmla="*/ 4649 h 620085"/>
              <a:gd name="connsiteX4" fmla="*/ 194268 w 857362"/>
              <a:gd name="connsiteY4" fmla="*/ 0 h 620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7362" h="620085">
                <a:moveTo>
                  <a:pt x="194268" y="0"/>
                </a:moveTo>
                <a:lnTo>
                  <a:pt x="0" y="620085"/>
                </a:lnTo>
                <a:lnTo>
                  <a:pt x="857362" y="619348"/>
                </a:lnTo>
                <a:lnTo>
                  <a:pt x="794029" y="4649"/>
                </a:lnTo>
                <a:lnTo>
                  <a:pt x="194268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99" name="TextBox 98" descr="Lives in the middle DB" title="Sailors">
            <a:extLst>
              <a:ext uri="{FF2B5EF4-FFF2-40B4-BE49-F238E27FC236}">
                <a16:creationId xmlns:a16="http://schemas.microsoft.com/office/drawing/2014/main" id="{99B41589-87A0-7143-B354-EABE99E5155C}"/>
              </a:ext>
            </a:extLst>
          </p:cNvPr>
          <p:cNvSpPr txBox="1"/>
          <p:nvPr/>
        </p:nvSpPr>
        <p:spPr>
          <a:xfrm>
            <a:off x="1046091" y="2062078"/>
            <a:ext cx="85792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“Sailors”</a:t>
            </a:r>
          </a:p>
        </p:txBody>
      </p:sp>
      <p:sp>
        <p:nvSpPr>
          <p:cNvPr id="100" name="TextBox 99" descr="Lives in the middle DB" title="Boats">
            <a:extLst>
              <a:ext uri="{FF2B5EF4-FFF2-40B4-BE49-F238E27FC236}">
                <a16:creationId xmlns:a16="http://schemas.microsoft.com/office/drawing/2014/main" id="{AAAD5F50-BB0F-B64A-B4A9-C8E32915476C}"/>
              </a:ext>
            </a:extLst>
          </p:cNvPr>
          <p:cNvSpPr txBox="1"/>
          <p:nvPr/>
        </p:nvSpPr>
        <p:spPr>
          <a:xfrm>
            <a:off x="3421081" y="1989310"/>
            <a:ext cx="78418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“Boats”</a:t>
            </a:r>
          </a:p>
        </p:txBody>
      </p:sp>
      <p:sp>
        <p:nvSpPr>
          <p:cNvPr id="101" name="TextBox 100" descr="Data from Node to DB" title="Data">
            <a:extLst>
              <a:ext uri="{FF2B5EF4-FFF2-40B4-BE49-F238E27FC236}">
                <a16:creationId xmlns:a16="http://schemas.microsoft.com/office/drawing/2014/main" id="{5321488A-F79B-BD4D-B8C8-7BEB4F705F51}"/>
              </a:ext>
            </a:extLst>
          </p:cNvPr>
          <p:cNvSpPr txBox="1"/>
          <p:nvPr/>
        </p:nvSpPr>
        <p:spPr>
          <a:xfrm>
            <a:off x="5658518" y="2117610"/>
            <a:ext cx="10470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“Reserves”</a:t>
            </a:r>
          </a:p>
        </p:txBody>
      </p:sp>
      <p:grpSp>
        <p:nvGrpSpPr>
          <p:cNvPr id="31" name="Group 30" descr="One lock on each of the nodes in the diagram" title="Locks">
            <a:extLst>
              <a:ext uri="{FF2B5EF4-FFF2-40B4-BE49-F238E27FC236}">
                <a16:creationId xmlns:a16="http://schemas.microsoft.com/office/drawing/2014/main" id="{EDE6C0F3-D31D-0747-8639-358B2F89B5A2}"/>
              </a:ext>
            </a:extLst>
          </p:cNvPr>
          <p:cNvGrpSpPr/>
          <p:nvPr/>
        </p:nvGrpSpPr>
        <p:grpSpPr>
          <a:xfrm>
            <a:off x="2153378" y="1672819"/>
            <a:ext cx="255269" cy="188783"/>
            <a:chOff x="2582562" y="5511114"/>
            <a:chExt cx="222422" cy="222421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6261691-14AB-3E48-9BD5-713B0772A732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33" name="Picture 32" descr="One lock on each of the nodes in the diagram" title="Locks">
              <a:extLst>
                <a:ext uri="{FF2B5EF4-FFF2-40B4-BE49-F238E27FC236}">
                  <a16:creationId xmlns:a16="http://schemas.microsoft.com/office/drawing/2014/main" id="{58F479C3-573E-4B4C-AF02-6978EF67E8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34" name="Group 33" descr="One lock on each of the nodes in the diagram" title="Locks">
            <a:extLst>
              <a:ext uri="{FF2B5EF4-FFF2-40B4-BE49-F238E27FC236}">
                <a16:creationId xmlns:a16="http://schemas.microsoft.com/office/drawing/2014/main" id="{1F699B41-78E7-5B4E-BB88-EE974C007541}"/>
              </a:ext>
            </a:extLst>
          </p:cNvPr>
          <p:cNvGrpSpPr/>
          <p:nvPr/>
        </p:nvGrpSpPr>
        <p:grpSpPr>
          <a:xfrm>
            <a:off x="2961502" y="1520087"/>
            <a:ext cx="255269" cy="188783"/>
            <a:chOff x="2582562" y="5511114"/>
            <a:chExt cx="222422" cy="222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560537F-0919-B14C-A27B-4065C7AB1537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36" name="Picture 35" descr="One lock on each of the nodes in the diagram" title="Locks">
              <a:extLst>
                <a:ext uri="{FF2B5EF4-FFF2-40B4-BE49-F238E27FC236}">
                  <a16:creationId xmlns:a16="http://schemas.microsoft.com/office/drawing/2014/main" id="{7060ED84-23A0-0940-A566-02D6C96C9A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37" name="Group 36" descr="One lock on each of the nodes in the diagram" title="Locks">
            <a:extLst>
              <a:ext uri="{FF2B5EF4-FFF2-40B4-BE49-F238E27FC236}">
                <a16:creationId xmlns:a16="http://schemas.microsoft.com/office/drawing/2014/main" id="{F24476F1-8307-3C45-9667-9AAC4A976C1C}"/>
              </a:ext>
            </a:extLst>
          </p:cNvPr>
          <p:cNvGrpSpPr/>
          <p:nvPr/>
        </p:nvGrpSpPr>
        <p:grpSpPr>
          <a:xfrm>
            <a:off x="3774918" y="1360108"/>
            <a:ext cx="255269" cy="188783"/>
            <a:chOff x="2582562" y="5511114"/>
            <a:chExt cx="222422" cy="222421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0D2FF91-8C13-7B46-A560-7BC1DA02D594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39" name="Picture 38" descr="One lock on each of the nodes in the diagram" title="Locks">
              <a:extLst>
                <a:ext uri="{FF2B5EF4-FFF2-40B4-BE49-F238E27FC236}">
                  <a16:creationId xmlns:a16="http://schemas.microsoft.com/office/drawing/2014/main" id="{0354B3E8-597D-C642-BCF9-520EE5D5E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40" name="Group 39" descr="One lock on each of the nodes in the diagram" title="Locks">
            <a:extLst>
              <a:ext uri="{FF2B5EF4-FFF2-40B4-BE49-F238E27FC236}">
                <a16:creationId xmlns:a16="http://schemas.microsoft.com/office/drawing/2014/main" id="{D7CFEC83-0BE6-2148-BB89-200F78342F32}"/>
              </a:ext>
            </a:extLst>
          </p:cNvPr>
          <p:cNvGrpSpPr/>
          <p:nvPr/>
        </p:nvGrpSpPr>
        <p:grpSpPr>
          <a:xfrm>
            <a:off x="4604951" y="1517201"/>
            <a:ext cx="255269" cy="188783"/>
            <a:chOff x="2582562" y="5511114"/>
            <a:chExt cx="222422" cy="222421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04C66C8-CA1C-5347-A20D-969B6E51FBB5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42" name="Picture 41" descr="One lock on each of the nodes in the diagram" title="Locks">
              <a:extLst>
                <a:ext uri="{FF2B5EF4-FFF2-40B4-BE49-F238E27FC236}">
                  <a16:creationId xmlns:a16="http://schemas.microsoft.com/office/drawing/2014/main" id="{EA52A735-67E1-D34D-BD14-CC4DB4646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43" name="Group 42" descr="One lock on each of the nodes in the diagram" title="Locks">
            <a:extLst>
              <a:ext uri="{FF2B5EF4-FFF2-40B4-BE49-F238E27FC236}">
                <a16:creationId xmlns:a16="http://schemas.microsoft.com/office/drawing/2014/main" id="{5D57EC7B-EA9C-F84D-99B0-5014E854C532}"/>
              </a:ext>
            </a:extLst>
          </p:cNvPr>
          <p:cNvGrpSpPr/>
          <p:nvPr/>
        </p:nvGrpSpPr>
        <p:grpSpPr>
          <a:xfrm>
            <a:off x="5447740" y="1697858"/>
            <a:ext cx="255269" cy="188783"/>
            <a:chOff x="2582562" y="5511114"/>
            <a:chExt cx="222422" cy="222421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777B819-DC53-C749-9C08-E660DEFB6904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45" name="Picture 44" descr="One lock on each of the nodes in the diagram" title="Locks">
              <a:extLst>
                <a:ext uri="{FF2B5EF4-FFF2-40B4-BE49-F238E27FC236}">
                  <a16:creationId xmlns:a16="http://schemas.microsoft.com/office/drawing/2014/main" id="{A8496880-8C0D-A74B-9BAC-4FF5DBE6F4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sp>
        <p:nvSpPr>
          <p:cNvPr id="46" name="Freeform 51" descr="Boats, Sailors, Reserves all on master node" title="Data">
            <a:extLst>
              <a:ext uri="{FF2B5EF4-FFF2-40B4-BE49-F238E27FC236}">
                <a16:creationId xmlns:a16="http://schemas.microsoft.com/office/drawing/2014/main" id="{BC6AD0A4-72C1-A445-81EF-8259C281CF8F}"/>
              </a:ext>
            </a:extLst>
          </p:cNvPr>
          <p:cNvSpPr/>
          <p:nvPr/>
        </p:nvSpPr>
        <p:spPr bwMode="auto">
          <a:xfrm>
            <a:off x="3352800" y="3569066"/>
            <a:ext cx="892619" cy="733471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  <a:gd name="connsiteX0" fmla="*/ 206855 w 749300"/>
              <a:gd name="connsiteY0" fmla="*/ 0 h 627289"/>
              <a:gd name="connsiteX1" fmla="*/ 0 w 749300"/>
              <a:gd name="connsiteY1" fmla="*/ 623056 h 627289"/>
              <a:gd name="connsiteX2" fmla="*/ 613833 w 749300"/>
              <a:gd name="connsiteY2" fmla="*/ 627289 h 627289"/>
              <a:gd name="connsiteX3" fmla="*/ 749300 w 749300"/>
              <a:gd name="connsiteY3" fmla="*/ 233589 h 627289"/>
              <a:gd name="connsiteX4" fmla="*/ 206855 w 749300"/>
              <a:gd name="connsiteY4" fmla="*/ 0 h 627289"/>
              <a:gd name="connsiteX0" fmla="*/ 206855 w 794029"/>
              <a:gd name="connsiteY0" fmla="*/ 0 h 627289"/>
              <a:gd name="connsiteX1" fmla="*/ 0 w 794029"/>
              <a:gd name="connsiteY1" fmla="*/ 623056 h 627289"/>
              <a:gd name="connsiteX2" fmla="*/ 613833 w 794029"/>
              <a:gd name="connsiteY2" fmla="*/ 627289 h 627289"/>
              <a:gd name="connsiteX3" fmla="*/ 794029 w 794029"/>
              <a:gd name="connsiteY3" fmla="*/ 14911 h 627289"/>
              <a:gd name="connsiteX4" fmla="*/ 206855 w 794029"/>
              <a:gd name="connsiteY4" fmla="*/ 0 h 627289"/>
              <a:gd name="connsiteX0" fmla="*/ 206855 w 794029"/>
              <a:gd name="connsiteY0" fmla="*/ 0 h 617350"/>
              <a:gd name="connsiteX1" fmla="*/ 0 w 794029"/>
              <a:gd name="connsiteY1" fmla="*/ 613117 h 617350"/>
              <a:gd name="connsiteX2" fmla="*/ 613833 w 794029"/>
              <a:gd name="connsiteY2" fmla="*/ 617350 h 617350"/>
              <a:gd name="connsiteX3" fmla="*/ 794029 w 794029"/>
              <a:gd name="connsiteY3" fmla="*/ 4972 h 617350"/>
              <a:gd name="connsiteX4" fmla="*/ 206855 w 794029"/>
              <a:gd name="connsiteY4" fmla="*/ 0 h 617350"/>
              <a:gd name="connsiteX0" fmla="*/ 206855 w 794029"/>
              <a:gd name="connsiteY0" fmla="*/ 4968 h 612378"/>
              <a:gd name="connsiteX1" fmla="*/ 0 w 794029"/>
              <a:gd name="connsiteY1" fmla="*/ 608145 h 612378"/>
              <a:gd name="connsiteX2" fmla="*/ 613833 w 794029"/>
              <a:gd name="connsiteY2" fmla="*/ 612378 h 612378"/>
              <a:gd name="connsiteX3" fmla="*/ 794029 w 794029"/>
              <a:gd name="connsiteY3" fmla="*/ 0 h 612378"/>
              <a:gd name="connsiteX4" fmla="*/ 206855 w 794029"/>
              <a:gd name="connsiteY4" fmla="*/ 4968 h 612378"/>
              <a:gd name="connsiteX0" fmla="*/ 206855 w 857362"/>
              <a:gd name="connsiteY0" fmla="*/ 4968 h 608145"/>
              <a:gd name="connsiteX1" fmla="*/ 0 w 857362"/>
              <a:gd name="connsiteY1" fmla="*/ 608145 h 608145"/>
              <a:gd name="connsiteX2" fmla="*/ 857362 w 857362"/>
              <a:gd name="connsiteY2" fmla="*/ 607408 h 608145"/>
              <a:gd name="connsiteX3" fmla="*/ 794029 w 857362"/>
              <a:gd name="connsiteY3" fmla="*/ 0 h 608145"/>
              <a:gd name="connsiteX4" fmla="*/ 206855 w 857362"/>
              <a:gd name="connsiteY4" fmla="*/ 4968 h 608145"/>
              <a:gd name="connsiteX0" fmla="*/ 186976 w 857362"/>
              <a:gd name="connsiteY0" fmla="*/ 9937 h 608145"/>
              <a:gd name="connsiteX1" fmla="*/ 0 w 857362"/>
              <a:gd name="connsiteY1" fmla="*/ 608145 h 608145"/>
              <a:gd name="connsiteX2" fmla="*/ 857362 w 857362"/>
              <a:gd name="connsiteY2" fmla="*/ 607408 h 608145"/>
              <a:gd name="connsiteX3" fmla="*/ 794029 w 857362"/>
              <a:gd name="connsiteY3" fmla="*/ 0 h 608145"/>
              <a:gd name="connsiteX4" fmla="*/ 186976 w 857362"/>
              <a:gd name="connsiteY4" fmla="*/ 9937 h 608145"/>
              <a:gd name="connsiteX0" fmla="*/ 194268 w 857362"/>
              <a:gd name="connsiteY0" fmla="*/ 0 h 620085"/>
              <a:gd name="connsiteX1" fmla="*/ 0 w 857362"/>
              <a:gd name="connsiteY1" fmla="*/ 620085 h 620085"/>
              <a:gd name="connsiteX2" fmla="*/ 857362 w 857362"/>
              <a:gd name="connsiteY2" fmla="*/ 619348 h 620085"/>
              <a:gd name="connsiteX3" fmla="*/ 794029 w 857362"/>
              <a:gd name="connsiteY3" fmla="*/ 11940 h 620085"/>
              <a:gd name="connsiteX4" fmla="*/ 194268 w 857362"/>
              <a:gd name="connsiteY4" fmla="*/ 0 h 620085"/>
              <a:gd name="connsiteX0" fmla="*/ 194268 w 857362"/>
              <a:gd name="connsiteY0" fmla="*/ 0 h 620085"/>
              <a:gd name="connsiteX1" fmla="*/ 0 w 857362"/>
              <a:gd name="connsiteY1" fmla="*/ 620085 h 620085"/>
              <a:gd name="connsiteX2" fmla="*/ 857362 w 857362"/>
              <a:gd name="connsiteY2" fmla="*/ 619348 h 620085"/>
              <a:gd name="connsiteX3" fmla="*/ 794029 w 857362"/>
              <a:gd name="connsiteY3" fmla="*/ 4649 h 620085"/>
              <a:gd name="connsiteX4" fmla="*/ 194268 w 857362"/>
              <a:gd name="connsiteY4" fmla="*/ 0 h 620085"/>
              <a:gd name="connsiteX0" fmla="*/ 302466 w 965560"/>
              <a:gd name="connsiteY0" fmla="*/ 0 h 628020"/>
              <a:gd name="connsiteX1" fmla="*/ 0 w 965560"/>
              <a:gd name="connsiteY1" fmla="*/ 628020 h 628020"/>
              <a:gd name="connsiteX2" fmla="*/ 965560 w 965560"/>
              <a:gd name="connsiteY2" fmla="*/ 619348 h 628020"/>
              <a:gd name="connsiteX3" fmla="*/ 902227 w 965560"/>
              <a:gd name="connsiteY3" fmla="*/ 4649 h 628020"/>
              <a:gd name="connsiteX4" fmla="*/ 302466 w 965560"/>
              <a:gd name="connsiteY4" fmla="*/ 0 h 628020"/>
              <a:gd name="connsiteX0" fmla="*/ 302466 w 1157911"/>
              <a:gd name="connsiteY0" fmla="*/ 0 h 628020"/>
              <a:gd name="connsiteX1" fmla="*/ 0 w 1157911"/>
              <a:gd name="connsiteY1" fmla="*/ 628020 h 628020"/>
              <a:gd name="connsiteX2" fmla="*/ 1157911 w 1157911"/>
              <a:gd name="connsiteY2" fmla="*/ 627283 h 628020"/>
              <a:gd name="connsiteX3" fmla="*/ 902227 w 1157911"/>
              <a:gd name="connsiteY3" fmla="*/ 4649 h 628020"/>
              <a:gd name="connsiteX4" fmla="*/ 302466 w 1157911"/>
              <a:gd name="connsiteY4" fmla="*/ 0 h 628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7911" h="628020">
                <a:moveTo>
                  <a:pt x="302466" y="0"/>
                </a:moveTo>
                <a:lnTo>
                  <a:pt x="0" y="628020"/>
                </a:lnTo>
                <a:lnTo>
                  <a:pt x="1157911" y="627283"/>
                </a:lnTo>
                <a:lnTo>
                  <a:pt x="902227" y="4649"/>
                </a:lnTo>
                <a:lnTo>
                  <a:pt x="302466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825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47" name="TextBox 5" descr="Boats, Sailors, Reserves all on master node" title="Data">
            <a:extLst>
              <a:ext uri="{FF2B5EF4-FFF2-40B4-BE49-F238E27FC236}">
                <a16:creationId xmlns:a16="http://schemas.microsoft.com/office/drawing/2014/main" id="{EAA8881B-6588-7A49-A686-69F0B8A6F3C7}"/>
              </a:ext>
            </a:extLst>
          </p:cNvPr>
          <p:cNvSpPr txBox="1"/>
          <p:nvPr/>
        </p:nvSpPr>
        <p:spPr>
          <a:xfrm>
            <a:off x="3406804" y="3884501"/>
            <a:ext cx="7825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“Sailors”</a:t>
            </a:r>
            <a:endParaRPr lang="en-US" sz="1200" dirty="0">
              <a:solidFill>
                <a:schemeClr val="tx2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TextBox 49" descr="Boats, Sailors, Reserves all on master node" title="Data">
            <a:extLst>
              <a:ext uri="{FF2B5EF4-FFF2-40B4-BE49-F238E27FC236}">
                <a16:creationId xmlns:a16="http://schemas.microsoft.com/office/drawing/2014/main" id="{757E34B4-F75B-8E42-8571-3DA9AC12B68B}"/>
              </a:ext>
            </a:extLst>
          </p:cNvPr>
          <p:cNvSpPr txBox="1"/>
          <p:nvPr/>
        </p:nvSpPr>
        <p:spPr>
          <a:xfrm>
            <a:off x="3457090" y="3724765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“Boats”</a:t>
            </a:r>
          </a:p>
        </p:txBody>
      </p:sp>
      <p:sp>
        <p:nvSpPr>
          <p:cNvPr id="49" name="TextBox 50" descr="Boats, Sailors, Reserves all on master node" title="Data">
            <a:extLst>
              <a:ext uri="{FF2B5EF4-FFF2-40B4-BE49-F238E27FC236}">
                <a16:creationId xmlns:a16="http://schemas.microsoft.com/office/drawing/2014/main" id="{AB8F1AF0-C3AC-8148-800D-900CB8420E2D}"/>
              </a:ext>
            </a:extLst>
          </p:cNvPr>
          <p:cNvSpPr txBox="1"/>
          <p:nvPr/>
        </p:nvSpPr>
        <p:spPr>
          <a:xfrm>
            <a:off x="3353484" y="4041318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“Reserves”</a:t>
            </a:r>
          </a:p>
        </p:txBody>
      </p:sp>
      <p:pic>
        <p:nvPicPr>
          <p:cNvPr id="50" name="Picture 70" descr="5 databases, each has a shared nothing node. One of the nodes is the coordinator" title="Distributed System">
            <a:extLst>
              <a:ext uri="{FF2B5EF4-FFF2-40B4-BE49-F238E27FC236}">
                <a16:creationId xmlns:a16="http://schemas.microsoft.com/office/drawing/2014/main" id="{20F6217F-53FD-A746-86D6-5A727BBF0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2984696"/>
            <a:ext cx="4648200" cy="1134120"/>
          </a:xfrm>
          <a:prstGeom prst="rect">
            <a:avLst/>
          </a:prstGeom>
        </p:spPr>
      </p:pic>
      <p:sp>
        <p:nvSpPr>
          <p:cNvPr id="51" name="Freeform 86" descr="Data from Node to DB" title="Data">
            <a:extLst>
              <a:ext uri="{FF2B5EF4-FFF2-40B4-BE49-F238E27FC236}">
                <a16:creationId xmlns:a16="http://schemas.microsoft.com/office/drawing/2014/main" id="{1BFC1CB5-CE88-814B-BACD-4A63BE14B19C}"/>
              </a:ext>
            </a:extLst>
          </p:cNvPr>
          <p:cNvSpPr/>
          <p:nvPr/>
        </p:nvSpPr>
        <p:spPr bwMode="auto">
          <a:xfrm>
            <a:off x="1948924" y="3671186"/>
            <a:ext cx="577625" cy="158325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52" name="Freeform 87" descr="Data from Node to DB" title="Data">
            <a:extLst>
              <a:ext uri="{FF2B5EF4-FFF2-40B4-BE49-F238E27FC236}">
                <a16:creationId xmlns:a16="http://schemas.microsoft.com/office/drawing/2014/main" id="{928A961B-D45C-3C4B-90A0-B9B47E963E97}"/>
              </a:ext>
            </a:extLst>
          </p:cNvPr>
          <p:cNvSpPr/>
          <p:nvPr/>
        </p:nvSpPr>
        <p:spPr bwMode="auto">
          <a:xfrm>
            <a:off x="2720527" y="3508587"/>
            <a:ext cx="577625" cy="138671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53" name="Freeform 88" descr="Data from Node to DB" title="Data">
            <a:extLst>
              <a:ext uri="{FF2B5EF4-FFF2-40B4-BE49-F238E27FC236}">
                <a16:creationId xmlns:a16="http://schemas.microsoft.com/office/drawing/2014/main" id="{EC66E301-E8E0-B74A-8038-91D73EF62A16}"/>
              </a:ext>
            </a:extLst>
          </p:cNvPr>
          <p:cNvSpPr/>
          <p:nvPr/>
        </p:nvSpPr>
        <p:spPr bwMode="auto">
          <a:xfrm>
            <a:off x="3551647" y="3367352"/>
            <a:ext cx="577625" cy="115051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54" name="Freeform 89" descr="Data from Node to DB" title="Data">
            <a:extLst>
              <a:ext uri="{FF2B5EF4-FFF2-40B4-BE49-F238E27FC236}">
                <a16:creationId xmlns:a16="http://schemas.microsoft.com/office/drawing/2014/main" id="{C93DD3B0-9D08-8146-9BEC-15D906F03F6C}"/>
              </a:ext>
            </a:extLst>
          </p:cNvPr>
          <p:cNvSpPr/>
          <p:nvPr/>
        </p:nvSpPr>
        <p:spPr bwMode="auto">
          <a:xfrm>
            <a:off x="4324724" y="3509937"/>
            <a:ext cx="577625" cy="154063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55" name="Freeform 90" descr="Data from Node to DB" title="Data">
            <a:extLst>
              <a:ext uri="{FF2B5EF4-FFF2-40B4-BE49-F238E27FC236}">
                <a16:creationId xmlns:a16="http://schemas.microsoft.com/office/drawing/2014/main" id="{88E67B4B-4890-C941-8749-69DD1E53270E}"/>
              </a:ext>
            </a:extLst>
          </p:cNvPr>
          <p:cNvSpPr/>
          <p:nvPr/>
        </p:nvSpPr>
        <p:spPr bwMode="auto">
          <a:xfrm>
            <a:off x="5174586" y="3697529"/>
            <a:ext cx="577625" cy="99058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56" name="Group 28" descr="One lock on each of the nodes in the diagram" title="Locks">
            <a:extLst>
              <a:ext uri="{FF2B5EF4-FFF2-40B4-BE49-F238E27FC236}">
                <a16:creationId xmlns:a16="http://schemas.microsoft.com/office/drawing/2014/main" id="{482B783E-BC33-8E4B-903C-7886C181F7B7}"/>
              </a:ext>
            </a:extLst>
          </p:cNvPr>
          <p:cNvGrpSpPr/>
          <p:nvPr/>
        </p:nvGrpSpPr>
        <p:grpSpPr>
          <a:xfrm>
            <a:off x="2153378" y="3457364"/>
            <a:ext cx="255269" cy="188783"/>
            <a:chOff x="2582562" y="5511114"/>
            <a:chExt cx="222422" cy="222421"/>
          </a:xfrm>
        </p:grpSpPr>
        <p:sp>
          <p:nvSpPr>
            <p:cNvPr id="57" name="Rectangle 29">
              <a:extLst>
                <a:ext uri="{FF2B5EF4-FFF2-40B4-BE49-F238E27FC236}">
                  <a16:creationId xmlns:a16="http://schemas.microsoft.com/office/drawing/2014/main" id="{A8DCA628-39EC-4342-8A8B-5F944F87DB9A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58" name="Picture 30" descr="One lock on each of the nodes in the diagram" title="Locks">
              <a:extLst>
                <a:ext uri="{FF2B5EF4-FFF2-40B4-BE49-F238E27FC236}">
                  <a16:creationId xmlns:a16="http://schemas.microsoft.com/office/drawing/2014/main" id="{820E2527-85CE-FE46-8A55-1C0E886AF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59" name="Group 31" descr="One lock on each of the nodes in the diagram" title="Locks">
            <a:extLst>
              <a:ext uri="{FF2B5EF4-FFF2-40B4-BE49-F238E27FC236}">
                <a16:creationId xmlns:a16="http://schemas.microsoft.com/office/drawing/2014/main" id="{5C43AAF1-07AC-A842-9EF2-3852DF5305D0}"/>
              </a:ext>
            </a:extLst>
          </p:cNvPr>
          <p:cNvGrpSpPr/>
          <p:nvPr/>
        </p:nvGrpSpPr>
        <p:grpSpPr>
          <a:xfrm>
            <a:off x="2961502" y="3304632"/>
            <a:ext cx="255269" cy="188783"/>
            <a:chOff x="2582562" y="5511114"/>
            <a:chExt cx="222422" cy="222421"/>
          </a:xfrm>
        </p:grpSpPr>
        <p:sp>
          <p:nvSpPr>
            <p:cNvPr id="60" name="Rectangle 32">
              <a:extLst>
                <a:ext uri="{FF2B5EF4-FFF2-40B4-BE49-F238E27FC236}">
                  <a16:creationId xmlns:a16="http://schemas.microsoft.com/office/drawing/2014/main" id="{19BB274F-33D7-7842-8456-6C092D0ED733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61" name="Picture 33" descr="One lock on each of the nodes in the diagram" title="Locks">
              <a:extLst>
                <a:ext uri="{FF2B5EF4-FFF2-40B4-BE49-F238E27FC236}">
                  <a16:creationId xmlns:a16="http://schemas.microsoft.com/office/drawing/2014/main" id="{EF5EC27E-9BD3-B640-894C-4C22383EA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62" name="Group 34" descr="One lock on each of the nodes in the diagram" title="Locks">
            <a:extLst>
              <a:ext uri="{FF2B5EF4-FFF2-40B4-BE49-F238E27FC236}">
                <a16:creationId xmlns:a16="http://schemas.microsoft.com/office/drawing/2014/main" id="{081197F1-1C64-B948-A27F-895DFD5B1591}"/>
              </a:ext>
            </a:extLst>
          </p:cNvPr>
          <p:cNvGrpSpPr/>
          <p:nvPr/>
        </p:nvGrpSpPr>
        <p:grpSpPr>
          <a:xfrm>
            <a:off x="3774918" y="3144653"/>
            <a:ext cx="255269" cy="188783"/>
            <a:chOff x="2582562" y="5511114"/>
            <a:chExt cx="222422" cy="222421"/>
          </a:xfrm>
        </p:grpSpPr>
        <p:sp>
          <p:nvSpPr>
            <p:cNvPr id="63" name="Rectangle 35">
              <a:extLst>
                <a:ext uri="{FF2B5EF4-FFF2-40B4-BE49-F238E27FC236}">
                  <a16:creationId xmlns:a16="http://schemas.microsoft.com/office/drawing/2014/main" id="{F5097B0D-5EDA-D345-B3A3-7898F4A8A8C0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64" name="Picture 36" descr="One lock on each of the nodes in the diagram" title="Locks">
              <a:extLst>
                <a:ext uri="{FF2B5EF4-FFF2-40B4-BE49-F238E27FC236}">
                  <a16:creationId xmlns:a16="http://schemas.microsoft.com/office/drawing/2014/main" id="{46DA6DD1-F35D-3A42-BCF5-DDFF925147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65" name="Group 37" descr="One lock on each of the nodes in the diagram" title="Locks">
            <a:extLst>
              <a:ext uri="{FF2B5EF4-FFF2-40B4-BE49-F238E27FC236}">
                <a16:creationId xmlns:a16="http://schemas.microsoft.com/office/drawing/2014/main" id="{2B433B20-F64E-DD49-A54C-ADC216A62267}"/>
              </a:ext>
            </a:extLst>
          </p:cNvPr>
          <p:cNvGrpSpPr/>
          <p:nvPr/>
        </p:nvGrpSpPr>
        <p:grpSpPr>
          <a:xfrm>
            <a:off x="4604951" y="3301746"/>
            <a:ext cx="255269" cy="188783"/>
            <a:chOff x="2582562" y="5511114"/>
            <a:chExt cx="222422" cy="222421"/>
          </a:xfrm>
        </p:grpSpPr>
        <p:sp>
          <p:nvSpPr>
            <p:cNvPr id="66" name="Rectangle 38">
              <a:extLst>
                <a:ext uri="{FF2B5EF4-FFF2-40B4-BE49-F238E27FC236}">
                  <a16:creationId xmlns:a16="http://schemas.microsoft.com/office/drawing/2014/main" id="{D9AF4505-892E-E448-9479-E305A4EA751E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67" name="Picture 39" descr="One lock on each of the nodes in the diagram" title="Locks">
              <a:extLst>
                <a:ext uri="{FF2B5EF4-FFF2-40B4-BE49-F238E27FC236}">
                  <a16:creationId xmlns:a16="http://schemas.microsoft.com/office/drawing/2014/main" id="{DB2F76B6-A0F4-D94E-A4B8-0E2264D8D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68" name="Group 40" descr="One lock on each of the nodes in the diagram" title="Locks">
            <a:extLst>
              <a:ext uri="{FF2B5EF4-FFF2-40B4-BE49-F238E27FC236}">
                <a16:creationId xmlns:a16="http://schemas.microsoft.com/office/drawing/2014/main" id="{8C14F77D-A74D-1649-9666-BD8D7F21C55F}"/>
              </a:ext>
            </a:extLst>
          </p:cNvPr>
          <p:cNvGrpSpPr/>
          <p:nvPr/>
        </p:nvGrpSpPr>
        <p:grpSpPr>
          <a:xfrm>
            <a:off x="5447740" y="3482403"/>
            <a:ext cx="255269" cy="188783"/>
            <a:chOff x="2582562" y="5511114"/>
            <a:chExt cx="222422" cy="222421"/>
          </a:xfrm>
        </p:grpSpPr>
        <p:sp>
          <p:nvSpPr>
            <p:cNvPr id="69" name="Rectangle 41">
              <a:extLst>
                <a:ext uri="{FF2B5EF4-FFF2-40B4-BE49-F238E27FC236}">
                  <a16:creationId xmlns:a16="http://schemas.microsoft.com/office/drawing/2014/main" id="{0B5D1A0C-A3BA-1643-8E95-E0943CFC093B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70" name="Picture 42" descr="One lock on each of the nodes in the diagram" title="Locks">
              <a:extLst>
                <a:ext uri="{FF2B5EF4-FFF2-40B4-BE49-F238E27FC236}">
                  <a16:creationId xmlns:a16="http://schemas.microsoft.com/office/drawing/2014/main" id="{8A517B19-05AA-B445-B4FD-EF1BE38D28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593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the Lock Table, Pt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Typical design: Locks partitioned with the data</a:t>
            </a:r>
          </a:p>
          <a:p>
            <a:pPr lvl="1"/>
            <a:r>
              <a:rPr lang="en-US" altLang="x-none" dirty="0"/>
              <a:t>Independent: each node manages “its own” lock table</a:t>
            </a:r>
          </a:p>
          <a:p>
            <a:pPr lvl="1"/>
            <a:r>
              <a:rPr lang="en-US" altLang="x-none" dirty="0"/>
              <a:t>Works for objects that fit on one node (pages, tuples)</a:t>
            </a:r>
          </a:p>
          <a:p>
            <a:r>
              <a:rPr lang="en-US" altLang="x-none" dirty="0"/>
              <a:t>For coarser-grained locks, assign a “home” node</a:t>
            </a:r>
          </a:p>
          <a:p>
            <a:pPr lvl="1"/>
            <a:r>
              <a:rPr lang="en-US" altLang="x-none" dirty="0"/>
              <a:t>Object being locked (table, DB) exists across nodes</a:t>
            </a:r>
          </a:p>
          <a:p>
            <a:pPr lvl="1"/>
            <a:r>
              <a:rPr lang="en-US" altLang="x-none" dirty="0"/>
              <a:t>These locks can be partitioned across nodes</a:t>
            </a:r>
          </a:p>
          <a:p>
            <a:pPr lvl="1"/>
            <a:r>
              <a:rPr lang="en-US" altLang="x-none" dirty="0"/>
              <a:t>Or centralized at a master node</a:t>
            </a:r>
          </a:p>
        </p:txBody>
      </p:sp>
      <p:sp>
        <p:nvSpPr>
          <p:cNvPr id="52" name="Freeform 51" descr="Boats, Sailors, Reserves all on master node" title="Data"/>
          <p:cNvSpPr/>
          <p:nvPr/>
        </p:nvSpPr>
        <p:spPr bwMode="auto">
          <a:xfrm>
            <a:off x="3352800" y="4324350"/>
            <a:ext cx="892619" cy="733471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  <a:gd name="connsiteX0" fmla="*/ 206855 w 749300"/>
              <a:gd name="connsiteY0" fmla="*/ 0 h 627289"/>
              <a:gd name="connsiteX1" fmla="*/ 0 w 749300"/>
              <a:gd name="connsiteY1" fmla="*/ 623056 h 627289"/>
              <a:gd name="connsiteX2" fmla="*/ 613833 w 749300"/>
              <a:gd name="connsiteY2" fmla="*/ 627289 h 627289"/>
              <a:gd name="connsiteX3" fmla="*/ 749300 w 749300"/>
              <a:gd name="connsiteY3" fmla="*/ 233589 h 627289"/>
              <a:gd name="connsiteX4" fmla="*/ 206855 w 749300"/>
              <a:gd name="connsiteY4" fmla="*/ 0 h 627289"/>
              <a:gd name="connsiteX0" fmla="*/ 206855 w 794029"/>
              <a:gd name="connsiteY0" fmla="*/ 0 h 627289"/>
              <a:gd name="connsiteX1" fmla="*/ 0 w 794029"/>
              <a:gd name="connsiteY1" fmla="*/ 623056 h 627289"/>
              <a:gd name="connsiteX2" fmla="*/ 613833 w 794029"/>
              <a:gd name="connsiteY2" fmla="*/ 627289 h 627289"/>
              <a:gd name="connsiteX3" fmla="*/ 794029 w 794029"/>
              <a:gd name="connsiteY3" fmla="*/ 14911 h 627289"/>
              <a:gd name="connsiteX4" fmla="*/ 206855 w 794029"/>
              <a:gd name="connsiteY4" fmla="*/ 0 h 627289"/>
              <a:gd name="connsiteX0" fmla="*/ 206855 w 794029"/>
              <a:gd name="connsiteY0" fmla="*/ 0 h 617350"/>
              <a:gd name="connsiteX1" fmla="*/ 0 w 794029"/>
              <a:gd name="connsiteY1" fmla="*/ 613117 h 617350"/>
              <a:gd name="connsiteX2" fmla="*/ 613833 w 794029"/>
              <a:gd name="connsiteY2" fmla="*/ 617350 h 617350"/>
              <a:gd name="connsiteX3" fmla="*/ 794029 w 794029"/>
              <a:gd name="connsiteY3" fmla="*/ 4972 h 617350"/>
              <a:gd name="connsiteX4" fmla="*/ 206855 w 794029"/>
              <a:gd name="connsiteY4" fmla="*/ 0 h 617350"/>
              <a:gd name="connsiteX0" fmla="*/ 206855 w 794029"/>
              <a:gd name="connsiteY0" fmla="*/ 4968 h 612378"/>
              <a:gd name="connsiteX1" fmla="*/ 0 w 794029"/>
              <a:gd name="connsiteY1" fmla="*/ 608145 h 612378"/>
              <a:gd name="connsiteX2" fmla="*/ 613833 w 794029"/>
              <a:gd name="connsiteY2" fmla="*/ 612378 h 612378"/>
              <a:gd name="connsiteX3" fmla="*/ 794029 w 794029"/>
              <a:gd name="connsiteY3" fmla="*/ 0 h 612378"/>
              <a:gd name="connsiteX4" fmla="*/ 206855 w 794029"/>
              <a:gd name="connsiteY4" fmla="*/ 4968 h 612378"/>
              <a:gd name="connsiteX0" fmla="*/ 206855 w 857362"/>
              <a:gd name="connsiteY0" fmla="*/ 4968 h 608145"/>
              <a:gd name="connsiteX1" fmla="*/ 0 w 857362"/>
              <a:gd name="connsiteY1" fmla="*/ 608145 h 608145"/>
              <a:gd name="connsiteX2" fmla="*/ 857362 w 857362"/>
              <a:gd name="connsiteY2" fmla="*/ 607408 h 608145"/>
              <a:gd name="connsiteX3" fmla="*/ 794029 w 857362"/>
              <a:gd name="connsiteY3" fmla="*/ 0 h 608145"/>
              <a:gd name="connsiteX4" fmla="*/ 206855 w 857362"/>
              <a:gd name="connsiteY4" fmla="*/ 4968 h 608145"/>
              <a:gd name="connsiteX0" fmla="*/ 186976 w 857362"/>
              <a:gd name="connsiteY0" fmla="*/ 9937 h 608145"/>
              <a:gd name="connsiteX1" fmla="*/ 0 w 857362"/>
              <a:gd name="connsiteY1" fmla="*/ 608145 h 608145"/>
              <a:gd name="connsiteX2" fmla="*/ 857362 w 857362"/>
              <a:gd name="connsiteY2" fmla="*/ 607408 h 608145"/>
              <a:gd name="connsiteX3" fmla="*/ 794029 w 857362"/>
              <a:gd name="connsiteY3" fmla="*/ 0 h 608145"/>
              <a:gd name="connsiteX4" fmla="*/ 186976 w 857362"/>
              <a:gd name="connsiteY4" fmla="*/ 9937 h 608145"/>
              <a:gd name="connsiteX0" fmla="*/ 194268 w 857362"/>
              <a:gd name="connsiteY0" fmla="*/ 0 h 620085"/>
              <a:gd name="connsiteX1" fmla="*/ 0 w 857362"/>
              <a:gd name="connsiteY1" fmla="*/ 620085 h 620085"/>
              <a:gd name="connsiteX2" fmla="*/ 857362 w 857362"/>
              <a:gd name="connsiteY2" fmla="*/ 619348 h 620085"/>
              <a:gd name="connsiteX3" fmla="*/ 794029 w 857362"/>
              <a:gd name="connsiteY3" fmla="*/ 11940 h 620085"/>
              <a:gd name="connsiteX4" fmla="*/ 194268 w 857362"/>
              <a:gd name="connsiteY4" fmla="*/ 0 h 620085"/>
              <a:gd name="connsiteX0" fmla="*/ 194268 w 857362"/>
              <a:gd name="connsiteY0" fmla="*/ 0 h 620085"/>
              <a:gd name="connsiteX1" fmla="*/ 0 w 857362"/>
              <a:gd name="connsiteY1" fmla="*/ 620085 h 620085"/>
              <a:gd name="connsiteX2" fmla="*/ 857362 w 857362"/>
              <a:gd name="connsiteY2" fmla="*/ 619348 h 620085"/>
              <a:gd name="connsiteX3" fmla="*/ 794029 w 857362"/>
              <a:gd name="connsiteY3" fmla="*/ 4649 h 620085"/>
              <a:gd name="connsiteX4" fmla="*/ 194268 w 857362"/>
              <a:gd name="connsiteY4" fmla="*/ 0 h 620085"/>
              <a:gd name="connsiteX0" fmla="*/ 302466 w 965560"/>
              <a:gd name="connsiteY0" fmla="*/ 0 h 628020"/>
              <a:gd name="connsiteX1" fmla="*/ 0 w 965560"/>
              <a:gd name="connsiteY1" fmla="*/ 628020 h 628020"/>
              <a:gd name="connsiteX2" fmla="*/ 965560 w 965560"/>
              <a:gd name="connsiteY2" fmla="*/ 619348 h 628020"/>
              <a:gd name="connsiteX3" fmla="*/ 902227 w 965560"/>
              <a:gd name="connsiteY3" fmla="*/ 4649 h 628020"/>
              <a:gd name="connsiteX4" fmla="*/ 302466 w 965560"/>
              <a:gd name="connsiteY4" fmla="*/ 0 h 628020"/>
              <a:gd name="connsiteX0" fmla="*/ 302466 w 1157911"/>
              <a:gd name="connsiteY0" fmla="*/ 0 h 628020"/>
              <a:gd name="connsiteX1" fmla="*/ 0 w 1157911"/>
              <a:gd name="connsiteY1" fmla="*/ 628020 h 628020"/>
              <a:gd name="connsiteX2" fmla="*/ 1157911 w 1157911"/>
              <a:gd name="connsiteY2" fmla="*/ 627283 h 628020"/>
              <a:gd name="connsiteX3" fmla="*/ 902227 w 1157911"/>
              <a:gd name="connsiteY3" fmla="*/ 4649 h 628020"/>
              <a:gd name="connsiteX4" fmla="*/ 302466 w 1157911"/>
              <a:gd name="connsiteY4" fmla="*/ 0 h 628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7911" h="628020">
                <a:moveTo>
                  <a:pt x="302466" y="0"/>
                </a:moveTo>
                <a:lnTo>
                  <a:pt x="0" y="628020"/>
                </a:lnTo>
                <a:lnTo>
                  <a:pt x="1157911" y="627283"/>
                </a:lnTo>
                <a:lnTo>
                  <a:pt x="902227" y="4649"/>
                </a:lnTo>
                <a:lnTo>
                  <a:pt x="302466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825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6" name="TextBox 5" descr="Boats, Sailors, Reserves all on master node" title="Data"/>
          <p:cNvSpPr txBox="1"/>
          <p:nvPr/>
        </p:nvSpPr>
        <p:spPr>
          <a:xfrm>
            <a:off x="3406804" y="4639785"/>
            <a:ext cx="7825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“Sailors”</a:t>
            </a:r>
            <a:endParaRPr lang="en-US" sz="1200" dirty="0">
              <a:solidFill>
                <a:schemeClr val="tx2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0" name="TextBox 49" descr="Boats, Sailors, Reserves all on master node" title="Data"/>
          <p:cNvSpPr txBox="1"/>
          <p:nvPr/>
        </p:nvSpPr>
        <p:spPr>
          <a:xfrm>
            <a:off x="3457090" y="4480049"/>
            <a:ext cx="7184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“Boats”</a:t>
            </a:r>
          </a:p>
        </p:txBody>
      </p:sp>
      <p:sp>
        <p:nvSpPr>
          <p:cNvPr id="51" name="TextBox 50" descr="Boats, Sailors, Reserves all on master node" title="Data"/>
          <p:cNvSpPr txBox="1"/>
          <p:nvPr/>
        </p:nvSpPr>
        <p:spPr>
          <a:xfrm>
            <a:off x="3353484" y="4796602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Helvetica Neue" charset="0"/>
                <a:ea typeface="Helvetica Neue" charset="0"/>
                <a:cs typeface="Helvetica Neue" charset="0"/>
              </a:rPr>
              <a:t>“Reserves”</a:t>
            </a:r>
          </a:p>
        </p:txBody>
      </p:sp>
      <p:pic>
        <p:nvPicPr>
          <p:cNvPr id="71" name="Picture 70" descr="5 databases, each has a shared nothing node. One of the nodes is the coordinator" title="Distributed System">
            <a:extLst>
              <a:ext uri="{FF2B5EF4-FFF2-40B4-BE49-F238E27FC236}">
                <a16:creationId xmlns:a16="http://schemas.microsoft.com/office/drawing/2014/main" id="{4E9D011A-74CB-4544-8222-AE431F94C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3739980"/>
            <a:ext cx="4648200" cy="1134120"/>
          </a:xfrm>
          <a:prstGeom prst="rect">
            <a:avLst/>
          </a:prstGeom>
        </p:spPr>
      </p:pic>
      <p:sp>
        <p:nvSpPr>
          <p:cNvPr id="87" name="Freeform 86" descr="Data from Node to DB" title="Data">
            <a:extLst>
              <a:ext uri="{FF2B5EF4-FFF2-40B4-BE49-F238E27FC236}">
                <a16:creationId xmlns:a16="http://schemas.microsoft.com/office/drawing/2014/main" id="{4CBA571E-7FCB-3242-AB41-2EE37C813EF0}"/>
              </a:ext>
            </a:extLst>
          </p:cNvPr>
          <p:cNvSpPr/>
          <p:nvPr/>
        </p:nvSpPr>
        <p:spPr bwMode="auto">
          <a:xfrm>
            <a:off x="1948924" y="4426470"/>
            <a:ext cx="577625" cy="158325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88" name="Freeform 87" descr="Data from Node to DB" title="Data">
            <a:extLst>
              <a:ext uri="{FF2B5EF4-FFF2-40B4-BE49-F238E27FC236}">
                <a16:creationId xmlns:a16="http://schemas.microsoft.com/office/drawing/2014/main" id="{A310DEBA-E4F3-A642-8A34-AC7A1F4DB482}"/>
              </a:ext>
            </a:extLst>
          </p:cNvPr>
          <p:cNvSpPr/>
          <p:nvPr/>
        </p:nvSpPr>
        <p:spPr bwMode="auto">
          <a:xfrm>
            <a:off x="2720527" y="4263871"/>
            <a:ext cx="577625" cy="138671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89" name="Freeform 88" descr="Data from Node to DB" title="Data">
            <a:extLst>
              <a:ext uri="{FF2B5EF4-FFF2-40B4-BE49-F238E27FC236}">
                <a16:creationId xmlns:a16="http://schemas.microsoft.com/office/drawing/2014/main" id="{2F50B08E-8F21-0046-A54E-52678E339614}"/>
              </a:ext>
            </a:extLst>
          </p:cNvPr>
          <p:cNvSpPr/>
          <p:nvPr/>
        </p:nvSpPr>
        <p:spPr bwMode="auto">
          <a:xfrm>
            <a:off x="3551647" y="4122636"/>
            <a:ext cx="577625" cy="115051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90" name="Freeform 89" descr="Data from Node to DB" title="Data">
            <a:extLst>
              <a:ext uri="{FF2B5EF4-FFF2-40B4-BE49-F238E27FC236}">
                <a16:creationId xmlns:a16="http://schemas.microsoft.com/office/drawing/2014/main" id="{75CBC16E-6AF3-6447-9189-DA3BDDC3D5BF}"/>
              </a:ext>
            </a:extLst>
          </p:cNvPr>
          <p:cNvSpPr/>
          <p:nvPr/>
        </p:nvSpPr>
        <p:spPr bwMode="auto">
          <a:xfrm>
            <a:off x="4324724" y="4265221"/>
            <a:ext cx="577625" cy="154063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sp>
        <p:nvSpPr>
          <p:cNvPr id="91" name="Freeform 90" descr="Data from Node to DB" title="Data">
            <a:extLst>
              <a:ext uri="{FF2B5EF4-FFF2-40B4-BE49-F238E27FC236}">
                <a16:creationId xmlns:a16="http://schemas.microsoft.com/office/drawing/2014/main" id="{0DF46D8B-3525-2642-8755-35E43712A11C}"/>
              </a:ext>
            </a:extLst>
          </p:cNvPr>
          <p:cNvSpPr/>
          <p:nvPr/>
        </p:nvSpPr>
        <p:spPr bwMode="auto">
          <a:xfrm>
            <a:off x="5174586" y="4452813"/>
            <a:ext cx="577625" cy="99058"/>
          </a:xfrm>
          <a:custGeom>
            <a:avLst/>
            <a:gdLst>
              <a:gd name="connsiteX0" fmla="*/ 524933 w 749300"/>
              <a:gd name="connsiteY0" fmla="*/ 0 h 393700"/>
              <a:gd name="connsiteX1" fmla="*/ 0 w 749300"/>
              <a:gd name="connsiteY1" fmla="*/ 389467 h 393700"/>
              <a:gd name="connsiteX2" fmla="*/ 613833 w 749300"/>
              <a:gd name="connsiteY2" fmla="*/ 393700 h 393700"/>
              <a:gd name="connsiteX3" fmla="*/ 749300 w 749300"/>
              <a:gd name="connsiteY3" fmla="*/ 0 h 393700"/>
              <a:gd name="connsiteX4" fmla="*/ 524933 w 749300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393700">
                <a:moveTo>
                  <a:pt x="524933" y="0"/>
                </a:moveTo>
                <a:lnTo>
                  <a:pt x="0" y="389467"/>
                </a:lnTo>
                <a:lnTo>
                  <a:pt x="613833" y="393700"/>
                </a:lnTo>
                <a:lnTo>
                  <a:pt x="749300" y="0"/>
                </a:lnTo>
                <a:lnTo>
                  <a:pt x="524933" y="0"/>
                </a:lnTo>
                <a:close/>
              </a:path>
            </a:pathLst>
          </a:custGeom>
          <a:solidFill>
            <a:srgbClr val="B5B5B5">
              <a:alpha val="74902"/>
            </a:srgb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</a:pPr>
            <a:endParaRPr lang="en-US" sz="900">
              <a:solidFill>
                <a:srgbClr val="000000"/>
              </a:solidFill>
              <a:latin typeface="Helvetica Neue" charset="0"/>
            </a:endParaRPr>
          </a:p>
        </p:txBody>
      </p:sp>
      <p:grpSp>
        <p:nvGrpSpPr>
          <p:cNvPr id="29" name="Group 28" descr="One lock on each of the nodes in the diagram" title="Locks">
            <a:extLst>
              <a:ext uri="{FF2B5EF4-FFF2-40B4-BE49-F238E27FC236}">
                <a16:creationId xmlns:a16="http://schemas.microsoft.com/office/drawing/2014/main" id="{9336F3B4-7378-AD4E-8E7E-3C658C052BD5}"/>
              </a:ext>
            </a:extLst>
          </p:cNvPr>
          <p:cNvGrpSpPr/>
          <p:nvPr/>
        </p:nvGrpSpPr>
        <p:grpSpPr>
          <a:xfrm>
            <a:off x="2153378" y="4212648"/>
            <a:ext cx="255269" cy="188783"/>
            <a:chOff x="2582562" y="5511114"/>
            <a:chExt cx="222422" cy="222421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9324378-FBF3-FF44-8549-F62686171A69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31" name="Picture 30" descr="One lock on each of the nodes in the diagram" title="Locks">
              <a:extLst>
                <a:ext uri="{FF2B5EF4-FFF2-40B4-BE49-F238E27FC236}">
                  <a16:creationId xmlns:a16="http://schemas.microsoft.com/office/drawing/2014/main" id="{C1FC1883-CEE7-C741-9352-8FC2B8A85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32" name="Group 31" descr="One lock on each of the nodes in the diagram" title="Locks">
            <a:extLst>
              <a:ext uri="{FF2B5EF4-FFF2-40B4-BE49-F238E27FC236}">
                <a16:creationId xmlns:a16="http://schemas.microsoft.com/office/drawing/2014/main" id="{C2704B13-7648-DD49-9852-C684E357434F}"/>
              </a:ext>
            </a:extLst>
          </p:cNvPr>
          <p:cNvGrpSpPr/>
          <p:nvPr/>
        </p:nvGrpSpPr>
        <p:grpSpPr>
          <a:xfrm>
            <a:off x="2961502" y="4059916"/>
            <a:ext cx="255269" cy="188783"/>
            <a:chOff x="2582562" y="5511114"/>
            <a:chExt cx="222422" cy="222421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646C603-3805-184B-8256-6A1CA31459F2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34" name="Picture 33" descr="One lock on each of the nodes in the diagram" title="Locks">
              <a:extLst>
                <a:ext uri="{FF2B5EF4-FFF2-40B4-BE49-F238E27FC236}">
                  <a16:creationId xmlns:a16="http://schemas.microsoft.com/office/drawing/2014/main" id="{97DC8C5D-3954-D341-97C3-A5A07028F2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35" name="Group 34" descr="One lock on each of the nodes in the diagram" title="Locks">
            <a:extLst>
              <a:ext uri="{FF2B5EF4-FFF2-40B4-BE49-F238E27FC236}">
                <a16:creationId xmlns:a16="http://schemas.microsoft.com/office/drawing/2014/main" id="{6067BFEF-E779-6044-9718-A3C2C1DE8FB9}"/>
              </a:ext>
            </a:extLst>
          </p:cNvPr>
          <p:cNvGrpSpPr/>
          <p:nvPr/>
        </p:nvGrpSpPr>
        <p:grpSpPr>
          <a:xfrm>
            <a:off x="3774918" y="3899937"/>
            <a:ext cx="255269" cy="188783"/>
            <a:chOff x="2582562" y="5511114"/>
            <a:chExt cx="222422" cy="222421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C60BC1B-49B9-684E-A12D-43DE3EBBFF68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37" name="Picture 36" descr="One lock on each of the nodes in the diagram" title="Locks">
              <a:extLst>
                <a:ext uri="{FF2B5EF4-FFF2-40B4-BE49-F238E27FC236}">
                  <a16:creationId xmlns:a16="http://schemas.microsoft.com/office/drawing/2014/main" id="{1D0BB6B5-60F9-6F43-A40D-05C9B61456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38" name="Group 37" descr="One lock on each of the nodes in the diagram" title="Locks">
            <a:extLst>
              <a:ext uri="{FF2B5EF4-FFF2-40B4-BE49-F238E27FC236}">
                <a16:creationId xmlns:a16="http://schemas.microsoft.com/office/drawing/2014/main" id="{229506AE-6790-E04D-ACAE-9BA42E2248F8}"/>
              </a:ext>
            </a:extLst>
          </p:cNvPr>
          <p:cNvGrpSpPr/>
          <p:nvPr/>
        </p:nvGrpSpPr>
        <p:grpSpPr>
          <a:xfrm>
            <a:off x="4604951" y="4057030"/>
            <a:ext cx="255269" cy="188783"/>
            <a:chOff x="2582562" y="5511114"/>
            <a:chExt cx="222422" cy="222421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DD368F53-3A20-584E-8867-F57840427AB1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40" name="Picture 39" descr="One lock on each of the nodes in the diagram" title="Locks">
              <a:extLst>
                <a:ext uri="{FF2B5EF4-FFF2-40B4-BE49-F238E27FC236}">
                  <a16:creationId xmlns:a16="http://schemas.microsoft.com/office/drawing/2014/main" id="{F439D94A-D19C-7244-8AD2-B0B2664C9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  <p:grpSp>
        <p:nvGrpSpPr>
          <p:cNvPr id="41" name="Group 40" descr="One lock on each of the nodes in the diagram" title="Locks">
            <a:extLst>
              <a:ext uri="{FF2B5EF4-FFF2-40B4-BE49-F238E27FC236}">
                <a16:creationId xmlns:a16="http://schemas.microsoft.com/office/drawing/2014/main" id="{B666A0CB-3F1F-D84C-A603-0E362B8C2139}"/>
              </a:ext>
            </a:extLst>
          </p:cNvPr>
          <p:cNvGrpSpPr/>
          <p:nvPr/>
        </p:nvGrpSpPr>
        <p:grpSpPr>
          <a:xfrm>
            <a:off x="5447740" y="4237687"/>
            <a:ext cx="255269" cy="188783"/>
            <a:chOff x="2582562" y="5511114"/>
            <a:chExt cx="222422" cy="222421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2029AEA-4349-0E44-BF5E-CD08B6010F8F}"/>
                </a:ext>
              </a:extLst>
            </p:cNvPr>
            <p:cNvSpPr/>
            <p:nvPr/>
          </p:nvSpPr>
          <p:spPr bwMode="auto">
            <a:xfrm>
              <a:off x="2582562" y="5511114"/>
              <a:ext cx="222422" cy="222421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fontAlgn="base">
                <a:spcBef>
                  <a:spcPct val="0"/>
                </a:spcBef>
                <a:spcAft>
                  <a:spcPct val="0"/>
                </a:spcAft>
                <a:tabLst>
                  <a:tab pos="266700" algn="l"/>
                  <a:tab pos="533400" algn="l"/>
                  <a:tab pos="800100" algn="l"/>
                  <a:tab pos="1066800" algn="l"/>
                  <a:tab pos="1333500" algn="l"/>
                  <a:tab pos="1600200" algn="l"/>
                  <a:tab pos="1866900" algn="l"/>
                  <a:tab pos="2133600" algn="l"/>
                  <a:tab pos="2400300" algn="l"/>
                  <a:tab pos="2667000" algn="l"/>
                  <a:tab pos="2933700" algn="l"/>
                  <a:tab pos="3200400" algn="l"/>
                </a:tabLst>
              </a:pPr>
              <a:endParaRPr lang="en-US" sz="900">
                <a:solidFill>
                  <a:srgbClr val="000000"/>
                </a:solidFill>
                <a:latin typeface="Helvetica Neue" charset="0"/>
              </a:endParaRPr>
            </a:p>
          </p:txBody>
        </p:sp>
        <p:pic>
          <p:nvPicPr>
            <p:cNvPr id="43" name="Picture 42" descr="One lock on each of the nodes in the diagram" title="Locks">
              <a:extLst>
                <a:ext uri="{FF2B5EF4-FFF2-40B4-BE49-F238E27FC236}">
                  <a16:creationId xmlns:a16="http://schemas.microsoft.com/office/drawing/2014/main" id="{B5F12793-7141-094F-B9C2-8B83AFD98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6206" y="5528989"/>
              <a:ext cx="196079" cy="1960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5889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3">
      <a:dk1>
        <a:sysClr val="windowText" lastClr="000000"/>
      </a:dk1>
      <a:lt1>
        <a:sysClr val="window" lastClr="FFFFFF"/>
      </a:lt1>
      <a:dk2>
        <a:srgbClr val="541B27"/>
      </a:dk2>
      <a:lt2>
        <a:srgbClr val="AACDCA"/>
      </a:lt2>
      <a:accent1>
        <a:srgbClr val="D72C2F"/>
      </a:accent1>
      <a:accent2>
        <a:srgbClr val="44516F"/>
      </a:accent2>
      <a:accent3>
        <a:srgbClr val="79C6C1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COE updated template" id="{E7FA4F46-C946-B543-8CAA-6C2DD81F0FF0}" vid="{07066D9F-7382-EB44-B453-DDAD9AB5CA4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COE updated template" id="{E7FA4F46-C946-B543-8CAA-6C2DD81F0FF0}" vid="{CEBAC97C-41B9-7340-8D0A-3D484B4F570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BRCOE updated template</Template>
  <TotalTime>3360</TotalTime>
  <Words>3278</Words>
  <Application>Microsoft Macintosh PowerPoint</Application>
  <PresentationFormat>Skærmshow (16:9)</PresentationFormat>
  <Paragraphs>604</Paragraphs>
  <Slides>58</Slides>
  <Notes>29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9</vt:i4>
      </vt:variant>
      <vt:variant>
        <vt:lpstr>Tema</vt:lpstr>
      </vt:variant>
      <vt:variant>
        <vt:i4>2</vt:i4>
      </vt:variant>
      <vt:variant>
        <vt:lpstr>Slidetitler</vt:lpstr>
      </vt:variant>
      <vt:variant>
        <vt:i4>58</vt:i4>
      </vt:variant>
    </vt:vector>
  </HeadingPairs>
  <TitlesOfParts>
    <vt:vector size="69" baseType="lpstr">
      <vt:lpstr>Arial</vt:lpstr>
      <vt:lpstr>Book Antiqua</vt:lpstr>
      <vt:lpstr>Calibri</vt:lpstr>
      <vt:lpstr>Calibri Light</vt:lpstr>
      <vt:lpstr>Century Gothic</vt:lpstr>
      <vt:lpstr>Helvetica</vt:lpstr>
      <vt:lpstr>Helvetica Neue</vt:lpstr>
      <vt:lpstr>Helvetica Neue Regular</vt:lpstr>
      <vt:lpstr>Times New Roman</vt:lpstr>
      <vt:lpstr>Office Theme</vt:lpstr>
      <vt:lpstr>Custom Design</vt:lpstr>
      <vt:lpstr>Distributed Transactions with  Two-Phase Commit</vt:lpstr>
      <vt:lpstr>Distributed vs. Parallel?</vt:lpstr>
      <vt:lpstr>What’s Special About  Distributed Computing?</vt:lpstr>
      <vt:lpstr>Distributed Database Systems</vt:lpstr>
      <vt:lpstr>Distributed Locking</vt:lpstr>
      <vt:lpstr>Distributed Concurrency Control</vt:lpstr>
      <vt:lpstr>Where is the Lock Table</vt:lpstr>
      <vt:lpstr>Where is the Lock Table, Pt 2</vt:lpstr>
      <vt:lpstr>Where is the Lock Table, Pt 3</vt:lpstr>
      <vt:lpstr>Ignore global locks for a moment…</vt:lpstr>
      <vt:lpstr>Distributed Deadlock Detection</vt:lpstr>
      <vt:lpstr>What Could Go Wrong? #1</vt:lpstr>
      <vt:lpstr>What Could Go Wrong? #1 Part 2</vt:lpstr>
      <vt:lpstr>Distributed Commit: 2PC</vt:lpstr>
      <vt:lpstr>What Could Go Wrong? #2</vt:lpstr>
      <vt:lpstr>What Could Go Wrong? #2, Part 2</vt:lpstr>
      <vt:lpstr>What Could Go Wrong? #2, Part 3</vt:lpstr>
      <vt:lpstr>Basic Idea: Distributed Voting</vt:lpstr>
      <vt:lpstr>Distributed voting?  How?</vt:lpstr>
      <vt:lpstr>2-Phase Commit</vt:lpstr>
      <vt:lpstr>2-Phase Commit, Part 1</vt:lpstr>
      <vt:lpstr>2-Phase Commit, Part 2</vt:lpstr>
      <vt:lpstr>2-Phase Commit, Part 3</vt:lpstr>
      <vt:lpstr>2-Phase Commit, Part 4</vt:lpstr>
      <vt:lpstr>2-Phase Commit, Part 5</vt:lpstr>
      <vt:lpstr>2-Phase Commit, Part 6</vt:lpstr>
      <vt:lpstr>2-Phase Commit, Part 7</vt:lpstr>
      <vt:lpstr>2-Phase Commit, Part 8</vt:lpstr>
      <vt:lpstr>One More Time, With Logging</vt:lpstr>
      <vt:lpstr>One More Time, With Logging, Part 2</vt:lpstr>
      <vt:lpstr>One More Time, With Logging, Part 3</vt:lpstr>
      <vt:lpstr>One More Time, With Logging, Part 4</vt:lpstr>
      <vt:lpstr>One More Time, With Logging, Part 5</vt:lpstr>
      <vt:lpstr>One More Time, With Logging, Part 6</vt:lpstr>
      <vt:lpstr>One More Time, With Logging, Part 7</vt:lpstr>
      <vt:lpstr>One More Time, With Logging, Part 8</vt:lpstr>
      <vt:lpstr>One More Time, With Logging, Part 9</vt:lpstr>
      <vt:lpstr>One More Time, With Logging, Part 10</vt:lpstr>
      <vt:lpstr>One More Time, With Logging, Part 11</vt:lpstr>
      <vt:lpstr>One More Time, With Logging, Part 12</vt:lpstr>
      <vt:lpstr>One More Time, With Logging, Part 13</vt:lpstr>
      <vt:lpstr>One More Time, With Logging, Part 14</vt:lpstr>
      <vt:lpstr>One More Time, With Logging, Part 15</vt:lpstr>
      <vt:lpstr>One More Time, With Logging, Part 16</vt:lpstr>
      <vt:lpstr>One More Time, With Logging, Part 17</vt:lpstr>
      <vt:lpstr>2PC In a Nutshell</vt:lpstr>
      <vt:lpstr>Recovery and 2PC</vt:lpstr>
      <vt:lpstr>Failure Handling</vt:lpstr>
      <vt:lpstr>Integration with ARIES Recovery</vt:lpstr>
      <vt:lpstr>Integration with ARIES: Analysis</vt:lpstr>
      <vt:lpstr>Integration with ARIES: Analysis, cont</vt:lpstr>
      <vt:lpstr>How Does Recovery Process Work?</vt:lpstr>
      <vt:lpstr>2PC In a Nutshell</vt:lpstr>
      <vt:lpstr>Recovery: Think it through</vt:lpstr>
      <vt:lpstr>Recovery: Think it through, cont</vt:lpstr>
      <vt:lpstr>2PC + 2PL (relationship between the two)</vt:lpstr>
      <vt:lpstr>Availability Concerns</vt:lpstr>
      <vt:lpstr>Summing Up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Name of Course</dc:subject>
  <dc:creator>Daphne Nhuch</dc:creator>
  <cp:keywords/>
  <dc:description/>
  <cp:lastModifiedBy>Anders Pedersen</cp:lastModifiedBy>
  <cp:revision>85</cp:revision>
  <dcterms:created xsi:type="dcterms:W3CDTF">2018-03-13T04:30:50Z</dcterms:created>
  <dcterms:modified xsi:type="dcterms:W3CDTF">2020-08-24T07:06:23Z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</Properties>
</file>

<file path=docProps/thumbnail.jpeg>
</file>